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Ex1.xml" ContentType="application/vnd.ms-office.chartex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83" r:id="rId1"/>
    <p:sldMasterId id="2147483684" r:id="rId2"/>
    <p:sldMasterId id="2147483758" r:id="rId3"/>
    <p:sldMasterId id="2147483789" r:id="rId4"/>
    <p:sldMasterId id="2147483794" r:id="rId5"/>
    <p:sldMasterId id="2147483800" r:id="rId6"/>
  </p:sldMasterIdLst>
  <p:notesMasterIdLst>
    <p:notesMasterId r:id="rId55"/>
  </p:notesMasterIdLst>
  <p:handoutMasterIdLst>
    <p:handoutMasterId r:id="rId56"/>
  </p:handoutMasterIdLst>
  <p:sldIdLst>
    <p:sldId id="831" r:id="rId7"/>
    <p:sldId id="832" r:id="rId8"/>
    <p:sldId id="812" r:id="rId9"/>
    <p:sldId id="880" r:id="rId10"/>
    <p:sldId id="882" r:id="rId11"/>
    <p:sldId id="883" r:id="rId12"/>
    <p:sldId id="817" r:id="rId13"/>
    <p:sldId id="866" r:id="rId14"/>
    <p:sldId id="813" r:id="rId15"/>
    <p:sldId id="873" r:id="rId16"/>
    <p:sldId id="876" r:id="rId17"/>
    <p:sldId id="304" r:id="rId18"/>
    <p:sldId id="305" r:id="rId19"/>
    <p:sldId id="809" r:id="rId20"/>
    <p:sldId id="864" r:id="rId21"/>
    <p:sldId id="681" r:id="rId22"/>
    <p:sldId id="684" r:id="rId23"/>
    <p:sldId id="884" r:id="rId24"/>
    <p:sldId id="885" r:id="rId25"/>
    <p:sldId id="916" r:id="rId26"/>
    <p:sldId id="886" r:id="rId27"/>
    <p:sldId id="887" r:id="rId28"/>
    <p:sldId id="888" r:id="rId29"/>
    <p:sldId id="889" r:id="rId30"/>
    <p:sldId id="901" r:id="rId31"/>
    <p:sldId id="902" r:id="rId32"/>
    <p:sldId id="903" r:id="rId33"/>
    <p:sldId id="904" r:id="rId34"/>
    <p:sldId id="905" r:id="rId35"/>
    <p:sldId id="906" r:id="rId36"/>
    <p:sldId id="907" r:id="rId37"/>
    <p:sldId id="908" r:id="rId38"/>
    <p:sldId id="909" r:id="rId39"/>
    <p:sldId id="915" r:id="rId40"/>
    <p:sldId id="917" r:id="rId41"/>
    <p:sldId id="890" r:id="rId42"/>
    <p:sldId id="891" r:id="rId43"/>
    <p:sldId id="918" r:id="rId44"/>
    <p:sldId id="892" r:id="rId45"/>
    <p:sldId id="893" r:id="rId46"/>
    <p:sldId id="894" r:id="rId47"/>
    <p:sldId id="895" r:id="rId48"/>
    <p:sldId id="896" r:id="rId49"/>
    <p:sldId id="897" r:id="rId50"/>
    <p:sldId id="898" r:id="rId51"/>
    <p:sldId id="899" r:id="rId52"/>
    <p:sldId id="900" r:id="rId53"/>
    <p:sldId id="837" r:id="rId54"/>
  </p:sldIdLst>
  <p:sldSz cx="9144000" cy="6858000" type="screen4x3"/>
  <p:notesSz cx="7099300" cy="10234613"/>
  <p:embeddedFontLst>
    <p:embeddedFont>
      <p:font typeface="华文中宋" panose="020B0604020202020204" charset="-122"/>
      <p:regular r:id="rId57"/>
    </p:embeddedFont>
    <p:embeddedFont>
      <p:font typeface="Trebuchet MS" panose="020B0603020202020204" pitchFamily="34" charset="0"/>
      <p:regular r:id="rId58"/>
      <p:bold r:id="rId59"/>
      <p:italic r:id="rId60"/>
      <p:boldItalic r:id="rId61"/>
    </p:embeddedFont>
    <p:embeddedFont>
      <p:font typeface="Microsoft YaHei" panose="020B0503020204020204" pitchFamily="34" charset="-122"/>
      <p:regular r:id="rId62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Arial Narrow" panose="020B0606020202030204" pitchFamily="34" charset="0"/>
      <p:regular r:id="rId68"/>
      <p:bold r:id="rId69"/>
      <p:italic r:id="rId70"/>
      <p:boldItalic r:id="rId71"/>
    </p:embeddedFont>
    <p:embeddedFont>
      <p:font typeface="楷体" panose="02010609060101010101" pitchFamily="49" charset="-122"/>
      <p:regular r:id="rId72"/>
    </p:embeddedFont>
    <p:embeddedFont>
      <p:font typeface="Goudy Stout" panose="020B0604020202020204" charset="0"/>
      <p:regular r:id="rId73"/>
    </p:embeddedFont>
    <p:embeddedFont>
      <p:font typeface="仿宋_GB2312"/>
      <p:regular r:id="rId74"/>
    </p:embeddedFont>
    <p:embeddedFont>
      <p:font typeface="MS UI Gothic" panose="020B0600070205080204" pitchFamily="34" charset="-128"/>
      <p:regular r:id="rId75"/>
    </p:embeddedFont>
    <p:embeddedFont>
      <p:font typeface="Microsoft YaHei" panose="020B0503020204020204" pitchFamily="34" charset="-122"/>
      <p:regular r:id="rId62"/>
      <p:bold r:id="rId63"/>
    </p:embeddedFont>
    <p:embeddedFont>
      <p:font typeface="Georgia" panose="02040502050405020303" pitchFamily="18" charset="0"/>
      <p:regular r:id="rId76"/>
      <p:bold r:id="rId77"/>
      <p:italic r:id="rId78"/>
      <p:boldItalic r:id="rId79"/>
    </p:embeddedFont>
    <p:embeddedFont>
      <p:font typeface="Britannic Bold" panose="020B0903060703020204" pitchFamily="34" charset="0"/>
      <p:regular r:id="rId80"/>
    </p:embeddedFont>
    <p:embeddedFont>
      <p:font typeface="Gulim" panose="020B0604020202020204" charset="-127"/>
      <p:regular r:id="rId81"/>
    </p:embeddedFont>
    <p:embeddedFont>
      <p:font typeface="Calibri Light" panose="020F0302020204030204" pitchFamily="34" charset="0"/>
      <p:regular r:id="rId82"/>
      <p:italic r:id="rId83"/>
    </p:embeddedFont>
    <p:embeddedFont>
      <p:font typeface="Wingdings 2" panose="05020102010507070707" pitchFamily="18" charset="2"/>
      <p:regular r:id="rId84"/>
    </p:embeddedFont>
    <p:embeddedFont>
      <p:font typeface="Palatino Linotype" panose="02040502050505030304" pitchFamily="18" charset="0"/>
      <p:regular r:id="rId85"/>
      <p:bold r:id="rId86"/>
      <p:italic r:id="rId87"/>
      <p:boldItalic r:id="rId88"/>
    </p:embeddedFont>
    <p:embeddedFont>
      <p:font typeface="黑体" panose="02010609060101010101" pitchFamily="49" charset="-122"/>
      <p:regular r:id="rId89"/>
    </p:embeddedFont>
    <p:embeddedFont>
      <p:font typeface="华文中宋" panose="020B0604020202020204" charset="-122"/>
      <p:regular r:id="rId57"/>
    </p:embeddedFont>
    <p:embeddedFont>
      <p:font typeface="宋体" panose="02010600030101010101" pitchFamily="2" charset="-122"/>
      <p:regular r:id="rId90"/>
    </p:embeddedFont>
    <p:embeddedFont>
      <p:font typeface="Roboto" panose="020B0604020202020204" charset="0"/>
      <p:regular r:id="rId91"/>
      <p:bold r:id="rId92"/>
      <p:italic r:id="rId93"/>
      <p:boldItalic r:id="rId94"/>
    </p:embeddedFont>
    <p:embeddedFont>
      <p:font typeface="Verdana" panose="020B0604030504040204" pitchFamily="34" charset="0"/>
      <p:regular r:id="rId95"/>
      <p:bold r:id="rId96"/>
      <p:italic r:id="rId97"/>
      <p:boldItalic r:id="rId98"/>
    </p:embeddedFont>
    <p:embeddedFont>
      <p:font typeface="Aparajita" panose="020B0604020202020204" charset="0"/>
      <p:regular r:id="rId99"/>
      <p:bold r:id="rId100"/>
      <p:italic r:id="rId101"/>
      <p:boldItalic r:id="rId102"/>
    </p:embeddedFont>
  </p:embeddedFont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B02BF"/>
    <a:srgbClr val="0432FF"/>
    <a:srgbClr val="800000"/>
    <a:srgbClr val="000066"/>
    <a:srgbClr val="0036A2"/>
    <a:srgbClr val="FF0000"/>
    <a:srgbClr val="990000"/>
    <a:srgbClr val="006600"/>
    <a:srgbClr val="EE58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18" autoAdjust="0"/>
    <p:restoredTop sz="94784" autoAdjust="0"/>
  </p:normalViewPr>
  <p:slideViewPr>
    <p:cSldViewPr>
      <p:cViewPr varScale="1">
        <p:scale>
          <a:sx n="115" d="100"/>
          <a:sy n="115" d="100"/>
        </p:scale>
        <p:origin x="118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0205"/>
    </p:cViewPr>
  </p:sorterViewPr>
  <p:notesViewPr>
    <p:cSldViewPr>
      <p:cViewPr varScale="1">
        <p:scale>
          <a:sx n="65" d="100"/>
          <a:sy n="65" d="100"/>
        </p:scale>
        <p:origin x="2488" y="216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font" Target="fonts/font28.fntdata"/><Relationship Id="rId89" Type="http://schemas.openxmlformats.org/officeDocument/2006/relationships/font" Target="fonts/font33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102" Type="http://schemas.openxmlformats.org/officeDocument/2006/relationships/font" Target="fonts/font46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34.fntdata"/><Relationship Id="rId95" Type="http://schemas.openxmlformats.org/officeDocument/2006/relationships/font" Target="fonts/font39.fntdata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0" Type="http://schemas.openxmlformats.org/officeDocument/2006/relationships/font" Target="fonts/font24.fntdata"/><Relationship Id="rId85" Type="http://schemas.openxmlformats.org/officeDocument/2006/relationships/font" Target="fonts/font29.fntdata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font" Target="fonts/font3.fntdata"/><Relationship Id="rId103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font" Target="fonts/font27.fntdata"/><Relationship Id="rId88" Type="http://schemas.openxmlformats.org/officeDocument/2006/relationships/font" Target="fonts/font32.fntdata"/><Relationship Id="rId91" Type="http://schemas.openxmlformats.org/officeDocument/2006/relationships/font" Target="fonts/font35.fntdata"/><Relationship Id="rId96" Type="http://schemas.openxmlformats.org/officeDocument/2006/relationships/font" Target="fonts/font4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1.fntdata"/><Relationship Id="rId106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font" Target="fonts/font25.fntdata"/><Relationship Id="rId86" Type="http://schemas.openxmlformats.org/officeDocument/2006/relationships/font" Target="fonts/font30.fntdata"/><Relationship Id="rId94" Type="http://schemas.openxmlformats.org/officeDocument/2006/relationships/font" Target="fonts/font38.fntdata"/><Relationship Id="rId99" Type="http://schemas.openxmlformats.org/officeDocument/2006/relationships/font" Target="fonts/font43.fntdata"/><Relationship Id="rId101" Type="http://schemas.openxmlformats.org/officeDocument/2006/relationships/font" Target="fonts/font4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0.fntdata"/><Relationship Id="rId97" Type="http://schemas.openxmlformats.org/officeDocument/2006/relationships/font" Target="fonts/font41.fntdata"/><Relationship Id="rId104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font" Target="fonts/font15.fntdata"/><Relationship Id="rId92" Type="http://schemas.openxmlformats.org/officeDocument/2006/relationships/font" Target="fonts/font3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font" Target="fonts/font10.fntdata"/><Relationship Id="rId87" Type="http://schemas.openxmlformats.org/officeDocument/2006/relationships/font" Target="fonts/font31.fntdata"/><Relationship Id="rId61" Type="http://schemas.openxmlformats.org/officeDocument/2006/relationships/font" Target="fonts/font5.fntdata"/><Relationship Id="rId82" Type="http://schemas.openxmlformats.org/officeDocument/2006/relationships/font" Target="fonts/font26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handoutMaster" Target="handoutMasters/handoutMaster1.xml"/><Relationship Id="rId77" Type="http://schemas.openxmlformats.org/officeDocument/2006/relationships/font" Target="fonts/font21.fntdata"/><Relationship Id="rId100" Type="http://schemas.openxmlformats.org/officeDocument/2006/relationships/font" Target="fonts/font44.fntdata"/><Relationship Id="rId105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16.fntdata"/><Relationship Id="rId93" Type="http://schemas.openxmlformats.org/officeDocument/2006/relationships/font" Target="fonts/font37.fntdata"/><Relationship Id="rId98" Type="http://schemas.openxmlformats.org/officeDocument/2006/relationships/font" Target="fonts/font42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font" Target="fonts/font11.fntdata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September\Desktop\&#26032;&#24314;%20Microsoft%20Excel%20&#24037;&#20316;&#34920;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Sheet3!$D$3:$D$54</cx:f>
        <cx:lvl ptCount="52" formatCode="0.00_);[红色]!(0.00!)">
          <cx:pt idx="0">0.85172200370030504</cx:pt>
          <cx:pt idx="1">0.78866245124425505</cx:pt>
          <cx:pt idx="2">0.93298414781212502</cx:pt>
          <cx:pt idx="3">0.95149576010040604</cx:pt>
          <cx:pt idx="4">0.83857237817890296</cx:pt>
          <cx:pt idx="5">0.89086249972127995</cx:pt>
          <cx:pt idx="6">0.881909293346269</cx:pt>
          <cx:pt idx="7">0.68867869542425297</cx:pt>
          <cx:pt idx="8">0.83644718743611202</cx:pt>
          <cx:pt idx="9">0.93968365513971597</cx:pt>
          <cx:pt idx="10">0.92142972702164905</cx:pt>
          <cx:pt idx="11">0.93146482450178403</cx:pt>
          <cx:pt idx="12">0.883633360227978</cx:pt>
          <cx:pt idx="13">0.94013554888482198</cx:pt>
          <cx:pt idx="14">0.931421279203274</cx:pt>
          <cx:pt idx="15">0.60548748243245498</cx:pt>
          <cx:pt idx="16">0.93653502588575699</cx:pt>
          <cx:pt idx="17">0.88218107651876498</cx:pt>
          <cx:pt idx="18">0.87549692150136604</cx:pt>
          <cx:pt idx="19">0.96551893238101505</cx:pt>
          <cx:pt idx="20">0.26475417344487701</cx:pt>
          <cx:pt idx="21">0.23935813590471799</cx:pt>
          <cx:pt idx="22">0.93980293579325702</cx:pt>
          <cx:pt idx="23">0.84285408657877403</cx:pt>
          <cx:pt idx="24">0.84637935895515504</cx:pt>
          <cx:pt idx="25">0.90922944754011403</cx:pt>
          <cx:pt idx="26">0.88649696918200704</cx:pt>
          <cx:pt idx="27">0.82682337014594198</cx:pt>
          <cx:pt idx="28">0.77935724023836594</cx:pt>
          <cx:pt idx="29">0.90855299664762701</cx:pt>
          <cx:pt idx="30">0.69901667299413695</cx:pt>
          <cx:pt idx="31">0.871882206242799</cx:pt>
          <cx:pt idx="32">0.92148478759920205</cx:pt>
          <cx:pt idx="33">0.91891319417348905</cx:pt>
          <cx:pt idx="34">0.85672545060912597</cx:pt>
          <cx:pt idx="35">0.81672095362340202</cx:pt>
          <cx:pt idx="36">0.89828629140946803</cx:pt>
          <cx:pt idx="37">0.90473993698470001</cx:pt>
          <cx:pt idx="38">0.86247531564929103</cx:pt>
          <cx:pt idx="39">0.77194757088291099</cx:pt>
          <cx:pt idx="40">0.88301033643842397</cx:pt>
          <cx:pt idx="41">0.84498141697891804</cx:pt>
          <cx:pt idx="42">0.71992873373796096</cx:pt>
          <cx:pt idx="43">0.96537897835404196</cx:pt>
          <cx:pt idx="44">0.80224983964492502</cx:pt>
          <cx:pt idx="45">0.72106211975315704</cx:pt>
          <cx:pt idx="46">0.658570216912721</cx:pt>
          <cx:pt idx="47">0.39528923226891099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rtl="0">
              <a:defRPr sz="140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pPr>
            <a:r>
              <a:rPr lang="zh-CN" altLang="en-US" sz="1400" b="0" i="0" baseline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数据容量衰减统计</a:t>
            </a:r>
            <a:endParaRPr lang="zh-CN" altLang="en-US" sz="14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cx:rich>
      </cx:tx>
    </cx:title>
    <cx:plotArea>
      <cx:plotAreaRegion>
        <cx:series layoutId="clusteredColumn" uniqueId="{A20061B0-EF63-434B-A4AD-D6D186170BD8}">
          <cx:tx>
            <cx:txData>
              <cx:f>Sheet3!$D$2</cx:f>
              <cx:v/>
            </cx:txData>
          </cx:tx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400" b="0"/>
                </a:pPr>
                <a:endParaRPr lang="zh-CN" altLang="en-US" sz="14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  <a:ea typeface="等线" panose="02010600030101010101" pitchFamily="2" charset="-122"/>
                </a:endParaRPr>
              </a:p>
            </cx:txPr>
            <cx:visibility seriesName="0" categoryName="0" value="1"/>
          </cx:dataLabels>
          <cx:dataId val="0"/>
          <cx:layoutPr>
            <cx:binning intervalClosed="r">
              <cx:binCount val="10"/>
            </cx:binning>
          </cx:layoutPr>
        </cx:series>
      </cx:plotAreaRegion>
      <cx:axis id="0">
        <cx:catScaling gapWidth="0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/>
            </a:pPr>
            <a:endParaRPr lang="zh-CN" altLang="en-US" sz="9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  <a:ea typeface="等线" panose="02010600030101010101" pitchFamily="2" charset="-122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/>
            </a:pPr>
            <a:endParaRPr lang="zh-CN" alt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  <a:ea typeface="等线" panose="02010600030101010101" pitchFamily="2" charset="-122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6BE8F0-EC36-4A21-ADC3-91FDF9C85CB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D71F5B-A3B5-457B-BAD9-4271EDCC8753}">
      <dgm:prSet phldrT="[文本]"/>
      <dgm:spPr>
        <a:solidFill>
          <a:srgbClr val="7030A0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频率管理</a:t>
          </a:r>
        </a:p>
      </dgm:t>
    </dgm:pt>
    <dgm:pt modelId="{4BBB5079-096E-4742-BA0B-5472A894BE9E}" type="parTrans" cxnId="{762F46C7-33A1-443B-9F63-D2694BC28D92}">
      <dgm:prSet/>
      <dgm:spPr/>
      <dgm:t>
        <a:bodyPr/>
        <a:lstStyle/>
        <a:p>
          <a:endParaRPr lang="zh-CN" altLang="en-US"/>
        </a:p>
      </dgm:t>
    </dgm:pt>
    <dgm:pt modelId="{233AE819-617D-493E-BAB4-572371515CB4}" type="sibTrans" cxnId="{762F46C7-33A1-443B-9F63-D2694BC28D92}">
      <dgm:prSet/>
      <dgm:spPr/>
      <dgm:t>
        <a:bodyPr/>
        <a:lstStyle/>
        <a:p>
          <a:endParaRPr lang="zh-CN" altLang="en-US"/>
        </a:p>
      </dgm:t>
    </dgm:pt>
    <dgm:pt modelId="{88C332AF-845A-49C0-A991-4AD578CAFB2B}">
      <dgm:prSet phldrT="[文本]"/>
      <dgm:spPr>
        <a:solidFill>
          <a:srgbClr val="002060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频率指配</a:t>
          </a:r>
        </a:p>
      </dgm:t>
    </dgm:pt>
    <dgm:pt modelId="{8ECB9510-ABCC-4705-B009-E404DE42E85C}" type="parTrans" cxnId="{779E0E02-D645-4E42-9C75-D05DDAA5BF55}">
      <dgm:prSet/>
      <dgm:spPr/>
      <dgm:t>
        <a:bodyPr/>
        <a:lstStyle/>
        <a:p>
          <a:endParaRPr lang="zh-CN" altLang="en-US"/>
        </a:p>
      </dgm:t>
    </dgm:pt>
    <dgm:pt modelId="{FF7D97D9-9717-485A-98F5-565F1FB31C46}" type="sibTrans" cxnId="{779E0E02-D645-4E42-9C75-D05DDAA5BF55}">
      <dgm:prSet/>
      <dgm:spPr/>
      <dgm:t>
        <a:bodyPr/>
        <a:lstStyle/>
        <a:p>
          <a:endParaRPr lang="zh-CN" altLang="en-US"/>
        </a:p>
      </dgm:t>
    </dgm:pt>
    <dgm:pt modelId="{E06D33A0-334C-4591-97C2-F6FE57352E87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自动干扰发现</a:t>
          </a:r>
        </a:p>
      </dgm:t>
    </dgm:pt>
    <dgm:pt modelId="{D9FFA441-AAF2-4CE8-B4F5-03A9A949D18B}" type="parTrans" cxnId="{0FDEC5B5-6597-4614-9298-3210495504DC}">
      <dgm:prSet/>
      <dgm:spPr/>
      <dgm:t>
        <a:bodyPr/>
        <a:lstStyle/>
        <a:p>
          <a:endParaRPr lang="zh-CN" altLang="en-US"/>
        </a:p>
      </dgm:t>
    </dgm:pt>
    <dgm:pt modelId="{83BDFA05-110E-4F3D-8CDC-895B0B891593}" type="sibTrans" cxnId="{0FDEC5B5-6597-4614-9298-3210495504DC}">
      <dgm:prSet/>
      <dgm:spPr/>
      <dgm:t>
        <a:bodyPr/>
        <a:lstStyle/>
        <a:p>
          <a:endParaRPr lang="zh-CN" altLang="en-US"/>
        </a:p>
      </dgm:t>
    </dgm:pt>
    <dgm:pt modelId="{55EE2737-D10E-4086-B625-7770B5821F4F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发现伪基站</a:t>
          </a:r>
        </a:p>
      </dgm:t>
    </dgm:pt>
    <dgm:pt modelId="{D50DECE6-5DE3-4449-AB00-327FEDE7490E}" type="parTrans" cxnId="{8AF081C5-92E9-4000-B7E7-B7D45822F74F}">
      <dgm:prSet/>
      <dgm:spPr/>
      <dgm:t>
        <a:bodyPr/>
        <a:lstStyle/>
        <a:p>
          <a:endParaRPr lang="zh-CN" altLang="en-US"/>
        </a:p>
      </dgm:t>
    </dgm:pt>
    <dgm:pt modelId="{38B2BC02-F0AE-468E-85BE-E9A4D214A94F}" type="sibTrans" cxnId="{8AF081C5-92E9-4000-B7E7-B7D45822F74F}">
      <dgm:prSet/>
      <dgm:spPr/>
      <dgm:t>
        <a:bodyPr/>
        <a:lstStyle/>
        <a:p>
          <a:endParaRPr lang="zh-CN" altLang="en-US"/>
        </a:p>
      </dgm:t>
    </dgm:pt>
    <dgm:pt modelId="{09D79384-A7E0-48BE-B996-ACF6E1DE1C76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b="1" dirty="0">
              <a:solidFill>
                <a:schemeClr val="bg1"/>
              </a:solidFill>
            </a:rPr>
            <a:t>台站管理</a:t>
          </a:r>
        </a:p>
      </dgm:t>
    </dgm:pt>
    <dgm:pt modelId="{BE30B6C1-45A2-47B7-A63C-D8249993B69C}" type="parTrans" cxnId="{12028A4A-E3A3-4DF0-A265-B62AAADFF131}">
      <dgm:prSet/>
      <dgm:spPr/>
      <dgm:t>
        <a:bodyPr/>
        <a:lstStyle/>
        <a:p>
          <a:endParaRPr lang="zh-CN" altLang="en-US"/>
        </a:p>
      </dgm:t>
    </dgm:pt>
    <dgm:pt modelId="{359DC685-9E1B-48FD-824B-5B43215DD748}" type="sibTrans" cxnId="{12028A4A-E3A3-4DF0-A265-B62AAADFF131}">
      <dgm:prSet/>
      <dgm:spPr/>
      <dgm:t>
        <a:bodyPr/>
        <a:lstStyle/>
        <a:p>
          <a:endParaRPr lang="zh-CN" altLang="en-US"/>
        </a:p>
      </dgm:t>
    </dgm:pt>
    <dgm:pt modelId="{EB9966AC-A329-4A76-8103-07F3F87F2B7E}" type="pres">
      <dgm:prSet presAssocID="{E06BE8F0-EC36-4A21-ADC3-91FDF9C85CB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9B05DFB-109C-415F-BC22-FB5A73E7E0A3}" type="pres">
      <dgm:prSet presAssocID="{E06BE8F0-EC36-4A21-ADC3-91FDF9C85CB1}" presName="Name1" presStyleCnt="0"/>
      <dgm:spPr/>
    </dgm:pt>
    <dgm:pt modelId="{F55874FC-3DBA-4A50-8738-0EFE6AD18378}" type="pres">
      <dgm:prSet presAssocID="{E06BE8F0-EC36-4A21-ADC3-91FDF9C85CB1}" presName="cycle" presStyleCnt="0"/>
      <dgm:spPr/>
    </dgm:pt>
    <dgm:pt modelId="{FE4310B8-0E4E-4F0E-86F9-24C8129C1DDE}" type="pres">
      <dgm:prSet presAssocID="{E06BE8F0-EC36-4A21-ADC3-91FDF9C85CB1}" presName="srcNode" presStyleLbl="node1" presStyleIdx="0" presStyleCnt="5"/>
      <dgm:spPr/>
    </dgm:pt>
    <dgm:pt modelId="{0722775E-C1AA-47D5-BD1A-845D83AA8F06}" type="pres">
      <dgm:prSet presAssocID="{E06BE8F0-EC36-4A21-ADC3-91FDF9C85CB1}" presName="conn" presStyleLbl="parChTrans1D2" presStyleIdx="0" presStyleCnt="1"/>
      <dgm:spPr/>
      <dgm:t>
        <a:bodyPr/>
        <a:lstStyle/>
        <a:p>
          <a:endParaRPr lang="en-US"/>
        </a:p>
      </dgm:t>
    </dgm:pt>
    <dgm:pt modelId="{EB05C059-A13B-4054-981C-DC223ED4C782}" type="pres">
      <dgm:prSet presAssocID="{E06BE8F0-EC36-4A21-ADC3-91FDF9C85CB1}" presName="extraNode" presStyleLbl="node1" presStyleIdx="0" presStyleCnt="5"/>
      <dgm:spPr/>
    </dgm:pt>
    <dgm:pt modelId="{1A344C20-2C24-4E5D-90E5-86D71A483677}" type="pres">
      <dgm:prSet presAssocID="{E06BE8F0-EC36-4A21-ADC3-91FDF9C85CB1}" presName="dstNode" presStyleLbl="node1" presStyleIdx="0" presStyleCnt="5"/>
      <dgm:spPr/>
    </dgm:pt>
    <dgm:pt modelId="{B414121F-AF18-4E5A-B946-ED8C828DC43A}" type="pres">
      <dgm:prSet presAssocID="{3AD71F5B-A3B5-457B-BAD9-4271EDCC8753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245071-67B9-4DF7-AF4A-EBBE6E074311}" type="pres">
      <dgm:prSet presAssocID="{3AD71F5B-A3B5-457B-BAD9-4271EDCC8753}" presName="accent_1" presStyleCnt="0"/>
      <dgm:spPr/>
    </dgm:pt>
    <dgm:pt modelId="{408CD5C7-9FAD-4607-AFEF-4AEF1C41F694}" type="pres">
      <dgm:prSet presAssocID="{3AD71F5B-A3B5-457B-BAD9-4271EDCC8753}" presName="accentRepeatNode" presStyleLbl="solidFgAcc1" presStyleIdx="0" presStyleCnt="5"/>
      <dgm:spPr/>
    </dgm:pt>
    <dgm:pt modelId="{7C7ACA68-9567-4E77-93C1-2FB37E6CF88A}" type="pres">
      <dgm:prSet presAssocID="{88C332AF-845A-49C0-A991-4AD578CAFB2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6A7F8F-128E-447E-ADBD-081E6093F435}" type="pres">
      <dgm:prSet presAssocID="{88C332AF-845A-49C0-A991-4AD578CAFB2B}" presName="accent_2" presStyleCnt="0"/>
      <dgm:spPr/>
    </dgm:pt>
    <dgm:pt modelId="{8B6DBA96-BA75-4CC0-B596-F682452BA233}" type="pres">
      <dgm:prSet presAssocID="{88C332AF-845A-49C0-A991-4AD578CAFB2B}" presName="accentRepeatNode" presStyleLbl="solidFgAcc1" presStyleIdx="1" presStyleCnt="5"/>
      <dgm:spPr/>
    </dgm:pt>
    <dgm:pt modelId="{8536BE20-1756-43DF-8280-4E8BA63B4CEC}" type="pres">
      <dgm:prSet presAssocID="{E06D33A0-334C-4591-97C2-F6FE57352E87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021F0-3171-4E66-BF88-1E8BFA3765BE}" type="pres">
      <dgm:prSet presAssocID="{E06D33A0-334C-4591-97C2-F6FE57352E87}" presName="accent_3" presStyleCnt="0"/>
      <dgm:spPr/>
    </dgm:pt>
    <dgm:pt modelId="{07DE4A05-438F-4E8B-9BE1-51C148E6818D}" type="pres">
      <dgm:prSet presAssocID="{E06D33A0-334C-4591-97C2-F6FE57352E87}" presName="accentRepeatNode" presStyleLbl="solidFgAcc1" presStyleIdx="2" presStyleCnt="5"/>
      <dgm:spPr/>
    </dgm:pt>
    <dgm:pt modelId="{23C7564A-068B-4F4E-9700-C534E2E30934}" type="pres">
      <dgm:prSet presAssocID="{55EE2737-D10E-4086-B625-7770B5821F4F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98E280-2E6A-4C04-B6DB-669D5978BECA}" type="pres">
      <dgm:prSet presAssocID="{55EE2737-D10E-4086-B625-7770B5821F4F}" presName="accent_4" presStyleCnt="0"/>
      <dgm:spPr/>
    </dgm:pt>
    <dgm:pt modelId="{60B95908-85E8-4370-B223-3891D35D70A1}" type="pres">
      <dgm:prSet presAssocID="{55EE2737-D10E-4086-B625-7770B5821F4F}" presName="accentRepeatNode" presStyleLbl="solidFgAcc1" presStyleIdx="3" presStyleCnt="5"/>
      <dgm:spPr/>
    </dgm:pt>
    <dgm:pt modelId="{B4485186-4C7A-4ECE-8539-8C7BFC625DDB}" type="pres">
      <dgm:prSet presAssocID="{09D79384-A7E0-48BE-B996-ACF6E1DE1C7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56D248-0AD8-4DA3-B56D-FEF652552AE2}" type="pres">
      <dgm:prSet presAssocID="{09D79384-A7E0-48BE-B996-ACF6E1DE1C76}" presName="accent_5" presStyleCnt="0"/>
      <dgm:spPr/>
    </dgm:pt>
    <dgm:pt modelId="{5B11B96D-06DC-4BCE-BBB6-7FCE2C1811E9}" type="pres">
      <dgm:prSet presAssocID="{09D79384-A7E0-48BE-B996-ACF6E1DE1C76}" presName="accentRepeatNode" presStyleLbl="solidFgAcc1" presStyleIdx="4" presStyleCnt="5"/>
      <dgm:spPr/>
    </dgm:pt>
  </dgm:ptLst>
  <dgm:cxnLst>
    <dgm:cxn modelId="{12028A4A-E3A3-4DF0-A265-B62AAADFF131}" srcId="{E06BE8F0-EC36-4A21-ADC3-91FDF9C85CB1}" destId="{09D79384-A7E0-48BE-B996-ACF6E1DE1C76}" srcOrd="4" destOrd="0" parTransId="{BE30B6C1-45A2-47B7-A63C-D8249993B69C}" sibTransId="{359DC685-9E1B-48FD-824B-5B43215DD748}"/>
    <dgm:cxn modelId="{45C7F378-6D08-4707-AA2B-251E4CD6A8B7}" type="presOf" srcId="{88C332AF-845A-49C0-A991-4AD578CAFB2B}" destId="{7C7ACA68-9567-4E77-93C1-2FB37E6CF88A}" srcOrd="0" destOrd="0" presId="urn:microsoft.com/office/officeart/2008/layout/VerticalCurvedList"/>
    <dgm:cxn modelId="{30FA40D0-2E3C-4397-A305-449FA369526D}" type="presOf" srcId="{3AD71F5B-A3B5-457B-BAD9-4271EDCC8753}" destId="{B414121F-AF18-4E5A-B946-ED8C828DC43A}" srcOrd="0" destOrd="0" presId="urn:microsoft.com/office/officeart/2008/layout/VerticalCurvedList"/>
    <dgm:cxn modelId="{668F0BBD-B90E-40EF-A68E-63B3E9F46AB8}" type="presOf" srcId="{E06BE8F0-EC36-4A21-ADC3-91FDF9C85CB1}" destId="{EB9966AC-A329-4A76-8103-07F3F87F2B7E}" srcOrd="0" destOrd="0" presId="urn:microsoft.com/office/officeart/2008/layout/VerticalCurvedList"/>
    <dgm:cxn modelId="{8AF081C5-92E9-4000-B7E7-B7D45822F74F}" srcId="{E06BE8F0-EC36-4A21-ADC3-91FDF9C85CB1}" destId="{55EE2737-D10E-4086-B625-7770B5821F4F}" srcOrd="3" destOrd="0" parTransId="{D50DECE6-5DE3-4449-AB00-327FEDE7490E}" sibTransId="{38B2BC02-F0AE-468E-85BE-E9A4D214A94F}"/>
    <dgm:cxn modelId="{DC179961-9142-4079-B7CD-E2768464D3B7}" type="presOf" srcId="{55EE2737-D10E-4086-B625-7770B5821F4F}" destId="{23C7564A-068B-4F4E-9700-C534E2E30934}" srcOrd="0" destOrd="0" presId="urn:microsoft.com/office/officeart/2008/layout/VerticalCurvedList"/>
    <dgm:cxn modelId="{40B2DD03-2F2A-4E41-AD7F-1C7494860135}" type="presOf" srcId="{233AE819-617D-493E-BAB4-572371515CB4}" destId="{0722775E-C1AA-47D5-BD1A-845D83AA8F06}" srcOrd="0" destOrd="0" presId="urn:microsoft.com/office/officeart/2008/layout/VerticalCurvedList"/>
    <dgm:cxn modelId="{E7CF2606-69A8-429B-9D82-337EB3618E85}" type="presOf" srcId="{E06D33A0-334C-4591-97C2-F6FE57352E87}" destId="{8536BE20-1756-43DF-8280-4E8BA63B4CEC}" srcOrd="0" destOrd="0" presId="urn:microsoft.com/office/officeart/2008/layout/VerticalCurvedList"/>
    <dgm:cxn modelId="{A6C30373-822C-4575-B984-3A9B978F3A61}" type="presOf" srcId="{09D79384-A7E0-48BE-B996-ACF6E1DE1C76}" destId="{B4485186-4C7A-4ECE-8539-8C7BFC625DDB}" srcOrd="0" destOrd="0" presId="urn:microsoft.com/office/officeart/2008/layout/VerticalCurvedList"/>
    <dgm:cxn modelId="{762F46C7-33A1-443B-9F63-D2694BC28D92}" srcId="{E06BE8F0-EC36-4A21-ADC3-91FDF9C85CB1}" destId="{3AD71F5B-A3B5-457B-BAD9-4271EDCC8753}" srcOrd="0" destOrd="0" parTransId="{4BBB5079-096E-4742-BA0B-5472A894BE9E}" sibTransId="{233AE819-617D-493E-BAB4-572371515CB4}"/>
    <dgm:cxn modelId="{0FDEC5B5-6597-4614-9298-3210495504DC}" srcId="{E06BE8F0-EC36-4A21-ADC3-91FDF9C85CB1}" destId="{E06D33A0-334C-4591-97C2-F6FE57352E87}" srcOrd="2" destOrd="0" parTransId="{D9FFA441-AAF2-4CE8-B4F5-03A9A949D18B}" sibTransId="{83BDFA05-110E-4F3D-8CDC-895B0B891593}"/>
    <dgm:cxn modelId="{779E0E02-D645-4E42-9C75-D05DDAA5BF55}" srcId="{E06BE8F0-EC36-4A21-ADC3-91FDF9C85CB1}" destId="{88C332AF-845A-49C0-A991-4AD578CAFB2B}" srcOrd="1" destOrd="0" parTransId="{8ECB9510-ABCC-4705-B009-E404DE42E85C}" sibTransId="{FF7D97D9-9717-485A-98F5-565F1FB31C46}"/>
    <dgm:cxn modelId="{A45AF467-1313-4F6A-8062-AFD188B0CED7}" type="presParOf" srcId="{EB9966AC-A329-4A76-8103-07F3F87F2B7E}" destId="{69B05DFB-109C-415F-BC22-FB5A73E7E0A3}" srcOrd="0" destOrd="0" presId="urn:microsoft.com/office/officeart/2008/layout/VerticalCurvedList"/>
    <dgm:cxn modelId="{D2D7FAC2-1FD4-46D0-996C-E138E0C3FE4E}" type="presParOf" srcId="{69B05DFB-109C-415F-BC22-FB5A73E7E0A3}" destId="{F55874FC-3DBA-4A50-8738-0EFE6AD18378}" srcOrd="0" destOrd="0" presId="urn:microsoft.com/office/officeart/2008/layout/VerticalCurvedList"/>
    <dgm:cxn modelId="{0D6702D5-E40E-444E-B991-79CC092F9B33}" type="presParOf" srcId="{F55874FC-3DBA-4A50-8738-0EFE6AD18378}" destId="{FE4310B8-0E4E-4F0E-86F9-24C8129C1DDE}" srcOrd="0" destOrd="0" presId="urn:microsoft.com/office/officeart/2008/layout/VerticalCurvedList"/>
    <dgm:cxn modelId="{3BB0A69A-CBD9-4BA1-B344-83E6FE313D31}" type="presParOf" srcId="{F55874FC-3DBA-4A50-8738-0EFE6AD18378}" destId="{0722775E-C1AA-47D5-BD1A-845D83AA8F06}" srcOrd="1" destOrd="0" presId="urn:microsoft.com/office/officeart/2008/layout/VerticalCurvedList"/>
    <dgm:cxn modelId="{69CBAC45-AA81-4FBA-A345-0B9E8D4DAEF1}" type="presParOf" srcId="{F55874FC-3DBA-4A50-8738-0EFE6AD18378}" destId="{EB05C059-A13B-4054-981C-DC223ED4C782}" srcOrd="2" destOrd="0" presId="urn:microsoft.com/office/officeart/2008/layout/VerticalCurvedList"/>
    <dgm:cxn modelId="{11C589C8-BA99-43B9-8457-BCEF7082DEA0}" type="presParOf" srcId="{F55874FC-3DBA-4A50-8738-0EFE6AD18378}" destId="{1A344C20-2C24-4E5D-90E5-86D71A483677}" srcOrd="3" destOrd="0" presId="urn:microsoft.com/office/officeart/2008/layout/VerticalCurvedList"/>
    <dgm:cxn modelId="{A82846F2-95EB-45CC-AC39-E1F8C2BD7301}" type="presParOf" srcId="{69B05DFB-109C-415F-BC22-FB5A73E7E0A3}" destId="{B414121F-AF18-4E5A-B946-ED8C828DC43A}" srcOrd="1" destOrd="0" presId="urn:microsoft.com/office/officeart/2008/layout/VerticalCurvedList"/>
    <dgm:cxn modelId="{2778169F-F76C-4DF7-8567-190ACE0DA343}" type="presParOf" srcId="{69B05DFB-109C-415F-BC22-FB5A73E7E0A3}" destId="{DB245071-67B9-4DF7-AF4A-EBBE6E074311}" srcOrd="2" destOrd="0" presId="urn:microsoft.com/office/officeart/2008/layout/VerticalCurvedList"/>
    <dgm:cxn modelId="{8C48492D-FDB2-465C-9680-8EEC048F26A6}" type="presParOf" srcId="{DB245071-67B9-4DF7-AF4A-EBBE6E074311}" destId="{408CD5C7-9FAD-4607-AFEF-4AEF1C41F694}" srcOrd="0" destOrd="0" presId="urn:microsoft.com/office/officeart/2008/layout/VerticalCurvedList"/>
    <dgm:cxn modelId="{A7E296B4-2116-4159-AC0E-A60ABE70E100}" type="presParOf" srcId="{69B05DFB-109C-415F-BC22-FB5A73E7E0A3}" destId="{7C7ACA68-9567-4E77-93C1-2FB37E6CF88A}" srcOrd="3" destOrd="0" presId="urn:microsoft.com/office/officeart/2008/layout/VerticalCurvedList"/>
    <dgm:cxn modelId="{51E6EAB5-7AB3-4249-96FD-06D4D25D8CC3}" type="presParOf" srcId="{69B05DFB-109C-415F-BC22-FB5A73E7E0A3}" destId="{296A7F8F-128E-447E-ADBD-081E6093F435}" srcOrd="4" destOrd="0" presId="urn:microsoft.com/office/officeart/2008/layout/VerticalCurvedList"/>
    <dgm:cxn modelId="{B6EA966C-7547-4FF6-A62A-19905CC38772}" type="presParOf" srcId="{296A7F8F-128E-447E-ADBD-081E6093F435}" destId="{8B6DBA96-BA75-4CC0-B596-F682452BA233}" srcOrd="0" destOrd="0" presId="urn:microsoft.com/office/officeart/2008/layout/VerticalCurvedList"/>
    <dgm:cxn modelId="{E25ED4DA-F78A-4F4D-B656-8EEFC61F762A}" type="presParOf" srcId="{69B05DFB-109C-415F-BC22-FB5A73E7E0A3}" destId="{8536BE20-1756-43DF-8280-4E8BA63B4CEC}" srcOrd="5" destOrd="0" presId="urn:microsoft.com/office/officeart/2008/layout/VerticalCurvedList"/>
    <dgm:cxn modelId="{C9E5333B-116B-4680-89B8-EE4E89A6218E}" type="presParOf" srcId="{69B05DFB-109C-415F-BC22-FB5A73E7E0A3}" destId="{CEE021F0-3171-4E66-BF88-1E8BFA3765BE}" srcOrd="6" destOrd="0" presId="urn:microsoft.com/office/officeart/2008/layout/VerticalCurvedList"/>
    <dgm:cxn modelId="{5B2D01C5-4CA8-40A9-B4C2-511B9FCA0947}" type="presParOf" srcId="{CEE021F0-3171-4E66-BF88-1E8BFA3765BE}" destId="{07DE4A05-438F-4E8B-9BE1-51C148E6818D}" srcOrd="0" destOrd="0" presId="urn:microsoft.com/office/officeart/2008/layout/VerticalCurvedList"/>
    <dgm:cxn modelId="{5271F938-94BA-47F9-B445-422A4F8BE9FD}" type="presParOf" srcId="{69B05DFB-109C-415F-BC22-FB5A73E7E0A3}" destId="{23C7564A-068B-4F4E-9700-C534E2E30934}" srcOrd="7" destOrd="0" presId="urn:microsoft.com/office/officeart/2008/layout/VerticalCurvedList"/>
    <dgm:cxn modelId="{27A1695F-EF1E-4469-878C-8A11BC0B78D3}" type="presParOf" srcId="{69B05DFB-109C-415F-BC22-FB5A73E7E0A3}" destId="{9198E280-2E6A-4C04-B6DB-669D5978BECA}" srcOrd="8" destOrd="0" presId="urn:microsoft.com/office/officeart/2008/layout/VerticalCurvedList"/>
    <dgm:cxn modelId="{B9237C2E-2A9B-43EC-BF04-E0F85AE3F53F}" type="presParOf" srcId="{9198E280-2E6A-4C04-B6DB-669D5978BECA}" destId="{60B95908-85E8-4370-B223-3891D35D70A1}" srcOrd="0" destOrd="0" presId="urn:microsoft.com/office/officeart/2008/layout/VerticalCurvedList"/>
    <dgm:cxn modelId="{311B6455-F4AD-48B1-9A47-906FE3E37D8E}" type="presParOf" srcId="{69B05DFB-109C-415F-BC22-FB5A73E7E0A3}" destId="{B4485186-4C7A-4ECE-8539-8C7BFC625DDB}" srcOrd="9" destOrd="0" presId="urn:microsoft.com/office/officeart/2008/layout/VerticalCurvedList"/>
    <dgm:cxn modelId="{7E95F483-B499-4C70-8E2F-D4A0DE687F65}" type="presParOf" srcId="{69B05DFB-109C-415F-BC22-FB5A73E7E0A3}" destId="{7D56D248-0AD8-4DA3-B56D-FEF652552AE2}" srcOrd="10" destOrd="0" presId="urn:microsoft.com/office/officeart/2008/layout/VerticalCurvedList"/>
    <dgm:cxn modelId="{FC2A3A88-FACF-4DDF-A9FA-B21E7D4F09A5}" type="presParOf" srcId="{7D56D248-0AD8-4DA3-B56D-FEF652552AE2}" destId="{5B11B96D-06DC-4BCE-BBB6-7FCE2C1811E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2775E-C1AA-47D5-BD1A-845D83AA8F06}">
      <dsp:nvSpPr>
        <dsp:cNvPr id="0" name=""/>
        <dsp:cNvSpPr/>
      </dsp:nvSpPr>
      <dsp:spPr>
        <a:xfrm>
          <a:off x="-5164615" y="-791105"/>
          <a:ext cx="6150267" cy="6150267"/>
        </a:xfrm>
        <a:prstGeom prst="blockArc">
          <a:avLst>
            <a:gd name="adj1" fmla="val 18900000"/>
            <a:gd name="adj2" fmla="val 2700000"/>
            <a:gd name="adj3" fmla="val 35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14121F-AF18-4E5A-B946-ED8C828DC43A}">
      <dsp:nvSpPr>
        <dsp:cNvPr id="0" name=""/>
        <dsp:cNvSpPr/>
      </dsp:nvSpPr>
      <dsp:spPr>
        <a:xfrm>
          <a:off x="431116" y="285412"/>
          <a:ext cx="4353936" cy="571189"/>
        </a:xfrm>
        <a:prstGeom prst="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38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solidFill>
                <a:schemeClr val="bg1"/>
              </a:solidFill>
            </a:rPr>
            <a:t>频率管理</a:t>
          </a:r>
        </a:p>
      </dsp:txBody>
      <dsp:txXfrm>
        <a:off x="431116" y="285412"/>
        <a:ext cx="4353936" cy="571189"/>
      </dsp:txXfrm>
    </dsp:sp>
    <dsp:sp modelId="{408CD5C7-9FAD-4607-AFEF-4AEF1C41F694}">
      <dsp:nvSpPr>
        <dsp:cNvPr id="0" name=""/>
        <dsp:cNvSpPr/>
      </dsp:nvSpPr>
      <dsp:spPr>
        <a:xfrm>
          <a:off x="74122" y="214013"/>
          <a:ext cx="713987" cy="713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7ACA68-9567-4E77-93C1-2FB37E6CF88A}">
      <dsp:nvSpPr>
        <dsp:cNvPr id="0" name=""/>
        <dsp:cNvSpPr/>
      </dsp:nvSpPr>
      <dsp:spPr>
        <a:xfrm>
          <a:off x="840413" y="1141922"/>
          <a:ext cx="3944638" cy="571189"/>
        </a:xfrm>
        <a:prstGeom prst="rect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38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solidFill>
                <a:schemeClr val="bg1"/>
              </a:solidFill>
            </a:rPr>
            <a:t>频率指配</a:t>
          </a:r>
        </a:p>
      </dsp:txBody>
      <dsp:txXfrm>
        <a:off x="840413" y="1141922"/>
        <a:ext cx="3944638" cy="571189"/>
      </dsp:txXfrm>
    </dsp:sp>
    <dsp:sp modelId="{8B6DBA96-BA75-4CC0-B596-F682452BA233}">
      <dsp:nvSpPr>
        <dsp:cNvPr id="0" name=""/>
        <dsp:cNvSpPr/>
      </dsp:nvSpPr>
      <dsp:spPr>
        <a:xfrm>
          <a:off x="483420" y="1070523"/>
          <a:ext cx="713987" cy="713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36BE20-1756-43DF-8280-4E8BA63B4CEC}">
      <dsp:nvSpPr>
        <dsp:cNvPr id="0" name=""/>
        <dsp:cNvSpPr/>
      </dsp:nvSpPr>
      <dsp:spPr>
        <a:xfrm>
          <a:off x="966035" y="1998433"/>
          <a:ext cx="3819016" cy="571189"/>
        </a:xfrm>
        <a:prstGeom prst="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38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solidFill>
                <a:schemeClr val="bg1"/>
              </a:solidFill>
            </a:rPr>
            <a:t>自动干扰发现</a:t>
          </a:r>
        </a:p>
      </dsp:txBody>
      <dsp:txXfrm>
        <a:off x="966035" y="1998433"/>
        <a:ext cx="3819016" cy="571189"/>
      </dsp:txXfrm>
    </dsp:sp>
    <dsp:sp modelId="{07DE4A05-438F-4E8B-9BE1-51C148E6818D}">
      <dsp:nvSpPr>
        <dsp:cNvPr id="0" name=""/>
        <dsp:cNvSpPr/>
      </dsp:nvSpPr>
      <dsp:spPr>
        <a:xfrm>
          <a:off x="609041" y="1927034"/>
          <a:ext cx="713987" cy="713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7564A-068B-4F4E-9700-C534E2E30934}">
      <dsp:nvSpPr>
        <dsp:cNvPr id="0" name=""/>
        <dsp:cNvSpPr/>
      </dsp:nvSpPr>
      <dsp:spPr>
        <a:xfrm>
          <a:off x="840413" y="2854943"/>
          <a:ext cx="3944638" cy="571189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38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solidFill>
                <a:schemeClr val="bg1"/>
              </a:solidFill>
            </a:rPr>
            <a:t>发现伪基站</a:t>
          </a:r>
        </a:p>
      </dsp:txBody>
      <dsp:txXfrm>
        <a:off x="840413" y="2854943"/>
        <a:ext cx="3944638" cy="571189"/>
      </dsp:txXfrm>
    </dsp:sp>
    <dsp:sp modelId="{60B95908-85E8-4370-B223-3891D35D70A1}">
      <dsp:nvSpPr>
        <dsp:cNvPr id="0" name=""/>
        <dsp:cNvSpPr/>
      </dsp:nvSpPr>
      <dsp:spPr>
        <a:xfrm>
          <a:off x="483420" y="2783544"/>
          <a:ext cx="713987" cy="713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85186-4C7A-4ECE-8539-8C7BFC625DDB}">
      <dsp:nvSpPr>
        <dsp:cNvPr id="0" name=""/>
        <dsp:cNvSpPr/>
      </dsp:nvSpPr>
      <dsp:spPr>
        <a:xfrm>
          <a:off x="431116" y="3711454"/>
          <a:ext cx="4353936" cy="571189"/>
        </a:xfrm>
        <a:prstGeom prst="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338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solidFill>
                <a:schemeClr val="bg1"/>
              </a:solidFill>
            </a:rPr>
            <a:t>台站管理</a:t>
          </a:r>
        </a:p>
      </dsp:txBody>
      <dsp:txXfrm>
        <a:off x="431116" y="3711454"/>
        <a:ext cx="4353936" cy="571189"/>
      </dsp:txXfrm>
    </dsp:sp>
    <dsp:sp modelId="{5B11B96D-06DC-4BCE-BBB6-7FCE2C1811E9}">
      <dsp:nvSpPr>
        <dsp:cNvPr id="0" name=""/>
        <dsp:cNvSpPr/>
      </dsp:nvSpPr>
      <dsp:spPr>
        <a:xfrm>
          <a:off x="74122" y="3640055"/>
          <a:ext cx="713987" cy="7139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BBE3E65-E05B-4C41-9C5B-15400D3CABF0}" type="datetime1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z="12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52C66C6-D615-489E-AD3E-0934F7D302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723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13F3E329-86E9-4334-BE12-848316BCAB67}" type="datetime1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z="1300">
                <a:latin typeface="Calibri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F83D680D-7F99-40A5-B97F-4FBE7B8777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55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703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29A34-8D9A-49B0-86D8-8BBB698098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33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16D5E-53E0-AE41-9CBC-5E07F9E87D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3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3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16D5E-53E0-AE41-9CBC-5E07F9E87D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95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原始数据通过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分布式消息中间件导入到大数据平台。在分布式文件系统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的基础上，采用分布式列式数据库对数据进行可靠存储和管理，并通过引入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ElasticSearch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二级索引，实现无线电全平台数据（包括无线电数据、人员信息数据、车辆数据、无线电统计数据等）的有效检索；在存储和检索的基础之上，采用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框架对数据进行快速计算分析。整个大数据平台借助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Cloudera Manager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管理，实现平台中的资源管理、业务管理、数据处理管理和数据源管理；在该大数据平台上，快速实现无线电信号的占用度分析、频率指派、检测等业务；同时平台提供丰富的调用借口，能有效满足各个业务部门对整个无线电数据业务的需要，如查询类接口、分析类接口、监测应用接口和决策类接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29A34-8D9A-49B0-86D8-8BBB6980986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675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29A34-8D9A-49B0-86D8-8BBB6980986A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3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29A34-8D9A-49B0-86D8-8BBB698098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903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29A34-8D9A-49B0-86D8-8BBB698098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06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29A34-8D9A-49B0-86D8-8BBB698098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80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72264" y="6286520"/>
            <a:ext cx="500066" cy="49777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7072330" y="6343549"/>
            <a:ext cx="185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Mining Lab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2022/3/10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72264" y="6286520"/>
            <a:ext cx="500066" cy="49777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7072330" y="6343549"/>
            <a:ext cx="185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Mining Lab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2022/3/10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54832A-11D2-4146-B55A-52218E74ED5C}" type="datetimeFigureOut">
              <a:rPr lang="zh-CN" altLang="en-US" smtClean="0"/>
              <a:pPr/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0104CA-7223-4752-BCCB-1D2EEA458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5DEDE3-C052-3B44-8851-5BA73DBE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fld id="{F9FF0FFC-038E-6E4E-8AE8-219F6A4BC321}" type="datetimeFigureOut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56D126-7713-0B4E-9F0E-7F6655AF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B1DFF-334A-A04F-A4C3-74CFC52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5517B0B-B753-A84B-96E9-97D5FF1D70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4103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0"/>
            <a:ext cx="7776864" cy="9087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052513"/>
            <a:ext cx="8642350" cy="4321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524750" y="2924175"/>
            <a:ext cx="957263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37FB0F1-7714-44F4-A608-20DC5C5DF7F5}" type="datetime1">
              <a:rPr lang="zh-CN" altLang="en-US"/>
              <a:pPr>
                <a:defRPr/>
              </a:pPr>
              <a:t>2022/3/10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156325" y="29241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 smtClean="0">
                <a:latin typeface="Georgia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3977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2" descr="서브배경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19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 userDrawn="1"/>
        </p:nvSpPr>
        <p:spPr>
          <a:xfrm>
            <a:off x="0" y="1928802"/>
            <a:ext cx="9144000" cy="2928958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TEST.gif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285720" y="357166"/>
            <a:ext cx="4286280" cy="1034515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1285852" y="5357826"/>
            <a:ext cx="1299389" cy="1105262"/>
            <a:chOff x="4929190" y="1428736"/>
            <a:chExt cx="3527385" cy="3000396"/>
          </a:xfrm>
        </p:grpSpPr>
        <p:sp>
          <p:nvSpPr>
            <p:cNvPr id="13" name="椭圆 12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47990" y="1985877"/>
              <a:ext cx="3108585" cy="158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2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44441" y="3119451"/>
              <a:ext cx="2586371" cy="501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" b="1" dirty="0">
                  <a:solidFill>
                    <a:schemeClr val="bg1"/>
                  </a:solidFill>
                </a:rPr>
                <a:t>LESS IS MORE</a:t>
              </a:r>
              <a:endParaRPr lang="zh-CN" altLang="en-US" sz="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接连接符 16"/>
            <p:cNvCxnSpPr>
              <a:stCxn id="14" idx="6"/>
              <a:endCxn id="13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3" idx="2"/>
              <a:endCxn id="14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55650" y="234886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43329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142984"/>
            <a:ext cx="8286808" cy="4857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8253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5" descr="background1.jpg"/>
          <p:cNvPicPr>
            <a:picLocks noChangeAspect="1" noChangeArrowheads="1"/>
          </p:cNvPicPr>
          <p:nvPr userDrawn="1"/>
        </p:nvPicPr>
        <p:blipFill>
          <a:blip r:embed="rId2" cstate="print"/>
          <a:srcRect t="15987" b="39340"/>
          <a:stretch>
            <a:fillRect/>
          </a:stretch>
        </p:blipFill>
        <p:spPr bwMode="auto">
          <a:xfrm>
            <a:off x="0" y="214290"/>
            <a:ext cx="914400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 userDrawn="1"/>
        </p:nvSpPr>
        <p:spPr>
          <a:xfrm>
            <a:off x="0" y="5786430"/>
            <a:ext cx="9144000" cy="1071570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484630"/>
            <a:ext cx="8286750" cy="3933190"/>
          </a:xfrm>
        </p:spPr>
        <p:txBody>
          <a:bodyPr/>
          <a:lstStyle>
            <a:lvl1pPr>
              <a:defRPr sz="2800" b="1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715140" y="167753"/>
            <a:ext cx="1071570" cy="975231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6" y="2000239"/>
              <a:ext cx="2825988" cy="1799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8" y="3010813"/>
              <a:ext cx="2586370" cy="615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LESS IS MORE</a:t>
              </a:r>
              <a:endPara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583029" y="671065"/>
            <a:ext cx="171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Data Mining Lab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0548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593662" y="366923"/>
            <a:ext cx="1489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数据挖掘实验室</a:t>
            </a:r>
          </a:p>
        </p:txBody>
      </p:sp>
    </p:spTree>
    <p:extLst>
      <p:ext uri="{BB962C8B-B14F-4D97-AF65-F5344CB8AC3E}">
        <p14:creationId xmlns:p14="http://schemas.microsoft.com/office/powerpoint/2010/main" val="41002117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9129523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5B477-BAB5-4F2A-9A89-E0208EE88765}" type="datetime1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A3D52E-49CB-4A45-BADF-75F7C1797F82}" type="slidenum">
              <a:rPr kumimoji="0" lang="zh-CN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9306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5" descr="background1.jpg"/>
          <p:cNvPicPr>
            <a:picLocks noChangeAspect="1" noChangeArrowheads="1"/>
          </p:cNvPicPr>
          <p:nvPr userDrawn="1"/>
        </p:nvPicPr>
        <p:blipFill>
          <a:blip r:embed="rId2" cstate="print"/>
          <a:srcRect t="15987" b="39340"/>
          <a:stretch>
            <a:fillRect/>
          </a:stretch>
        </p:blipFill>
        <p:spPr bwMode="auto">
          <a:xfrm>
            <a:off x="0" y="214290"/>
            <a:ext cx="9144000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 userDrawn="1"/>
        </p:nvSpPr>
        <p:spPr>
          <a:xfrm>
            <a:off x="0" y="5786430"/>
            <a:ext cx="9144000" cy="1071570"/>
          </a:xfrm>
          <a:prstGeom prst="rect">
            <a:avLst/>
          </a:prstGeom>
          <a:solidFill>
            <a:srgbClr val="305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484630"/>
            <a:ext cx="8286750" cy="3933190"/>
          </a:xfrm>
        </p:spPr>
        <p:txBody>
          <a:bodyPr/>
          <a:lstStyle>
            <a:lvl1pPr>
              <a:defRPr sz="2800" b="1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17815A-162B-4AE0-A79F-FEF9A245BB30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969107-FF35-42A6-8630-C988F7FE1BF5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715140" y="167753"/>
            <a:ext cx="1071570" cy="975231"/>
            <a:chOff x="4929190" y="1428736"/>
            <a:chExt cx="3296794" cy="3000396"/>
          </a:xfrm>
        </p:grpSpPr>
        <p:sp>
          <p:nvSpPr>
            <p:cNvPr id="17" name="椭圆 16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996" y="2000239"/>
              <a:ext cx="2825988" cy="1799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19828" y="3010813"/>
              <a:ext cx="2586370" cy="615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rPr>
                <a:t>LESS IS MORE</a:t>
              </a:r>
              <a:endParaRPr kumimoji="0" lang="zh-CN" alt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21" name="直接连接符 20"/>
            <p:cNvCxnSpPr>
              <a:stCxn id="18" idx="6"/>
              <a:endCxn id="17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7" idx="2"/>
              <a:endCxn id="18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 userDrawn="1"/>
        </p:nvSpPr>
        <p:spPr>
          <a:xfrm>
            <a:off x="7583029" y="671065"/>
            <a:ext cx="171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Data Mining Lab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30548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7593662" y="366923"/>
            <a:ext cx="1489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数据挖掘实验室</a:t>
            </a:r>
          </a:p>
        </p:txBody>
      </p:sp>
    </p:spTree>
    <p:extLst>
      <p:ext uri="{BB962C8B-B14F-4D97-AF65-F5344CB8AC3E}">
        <p14:creationId xmlns:p14="http://schemas.microsoft.com/office/powerpoint/2010/main" val="8451227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6361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0953662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226635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8B917BF-89AB-FA46-9C10-263F5BDB5199}"/>
              </a:ext>
            </a:extLst>
          </p:cNvPr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6CAC86-5F72-B247-83C2-D55090CF135E}"/>
              </a:ext>
            </a:extLst>
          </p:cNvPr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DA7107-E8F6-5644-BBA8-DC9AD93EDB16}"/>
              </a:ext>
            </a:extLst>
          </p:cNvPr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D3BCDE-C9B5-7248-94BA-EA4D419E1B5D}"/>
              </a:ext>
            </a:extLst>
          </p:cNvPr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393949-DA3B-8942-B1BD-3FA21A952B26}"/>
              </a:ext>
            </a:extLst>
          </p:cNvPr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11" name="圆角矩形 10">
            <a:extLst>
              <a:ext uri="{FF2B5EF4-FFF2-40B4-BE49-F238E27FC236}">
                <a16:creationId xmlns:a16="http://schemas.microsoft.com/office/drawing/2014/main" id="{A6762B3E-A12A-B047-AF51-A3ECF5D83AFA}"/>
              </a:ext>
            </a:extLst>
          </p:cNvPr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 useBgFill="1">
        <p:nvSpPr>
          <p:cNvPr id="12" name="圆角矩形 11">
            <a:extLst>
              <a:ext uri="{FF2B5EF4-FFF2-40B4-BE49-F238E27FC236}">
                <a16:creationId xmlns:a16="http://schemas.microsoft.com/office/drawing/2014/main" id="{353DEC84-D038-1E4E-94B7-38A598E8BF4D}"/>
              </a:ext>
            </a:extLst>
          </p:cNvPr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AC2C28-C7AA-204F-B23B-D1C15EE4078C}"/>
              </a:ext>
            </a:extLst>
          </p:cNvPr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19D2FD-C0ED-944B-9576-AB78E462CDF9}"/>
              </a:ext>
            </a:extLst>
          </p:cNvPr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DC51AA-365E-C145-B996-F6B5357CD6E7}"/>
              </a:ext>
            </a:extLst>
          </p:cNvPr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3F4836-BDA6-0C48-B841-DB61179A69F8}"/>
              </a:ext>
            </a:extLst>
          </p:cNvPr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  <a:prstGeom prst="rect">
            <a:avLst/>
          </a:prstGeo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17" name="日期占位符 27">
            <a:extLst>
              <a:ext uri="{FF2B5EF4-FFF2-40B4-BE49-F238E27FC236}">
                <a16:creationId xmlns:a16="http://schemas.microsoft.com/office/drawing/2014/main" id="{9709ABA9-8B9A-1641-B526-BF549F47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CACA8F-6928-4861-96A0-9825C4B14BB6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页脚占位符 16">
            <a:extLst>
              <a:ext uri="{FF2B5EF4-FFF2-40B4-BE49-F238E27FC236}">
                <a16:creationId xmlns:a16="http://schemas.microsoft.com/office/drawing/2014/main" id="{2B924A46-8FE7-D248-81A6-5764FA28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>
                <a:latin typeface="Georgia" pitchFamily="18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1813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7617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  <a:prstGeom prst="rect">
            <a:avLst/>
          </a:prstGeo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139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750" y="188913"/>
            <a:ext cx="8013700" cy="7191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0601E2-FF08-524B-9521-D56470E4B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A2DC6-D1D1-410E-87BA-768AB6A00CA0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AD518D-42D7-754E-8117-B0151017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>
                <a:latin typeface="Georgia" pitchFamily="18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ECD2B4-5680-804F-B661-0DA0A17F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64BDEC-060A-A343-8B9B-9508FC9C7525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38910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  <a:prstGeom prst="rect">
            <a:avLst/>
          </a:prstGeo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prstGeom prst="rect">
            <a:avLst/>
          </a:prstGeo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prstGeom prst="rect">
            <a:avLst/>
          </a:prstGeo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25">
            <a:extLst>
              <a:ext uri="{FF2B5EF4-FFF2-40B4-BE49-F238E27FC236}">
                <a16:creationId xmlns:a16="http://schemas.microsoft.com/office/drawing/2014/main" id="{A3D64DD7-04C4-1648-9C25-3AF086EB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rtlCol="0"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D34BB5-4607-4873-8D89-5AD116E3D118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26">
            <a:extLst>
              <a:ext uri="{FF2B5EF4-FFF2-40B4-BE49-F238E27FC236}">
                <a16:creationId xmlns:a16="http://schemas.microsoft.com/office/drawing/2014/main" id="{EB281491-B108-AF4C-9725-75C91EA81E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9C135-F1BC-8042-A88F-028ACCCF9C32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页脚占位符 27">
            <a:extLst>
              <a:ext uri="{FF2B5EF4-FFF2-40B4-BE49-F238E27FC236}">
                <a16:creationId xmlns:a16="http://schemas.microsoft.com/office/drawing/2014/main" id="{9DB3E5E4-FEC6-D34D-9CAE-7A99097870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>
                <a:latin typeface="Georgia" pitchFamily="18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7924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A6D466-FA8C-B440-A8F9-2397541C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A59A1A-C99E-476E-8716-4265C3FA8A1E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4D8B7F-E415-644B-B8EC-1BFCB33F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>
                <a:latin typeface="Georgia" pitchFamily="18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76D103-8A9A-DF4C-B7EE-E52C37E8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3CF1B4-1F66-3343-A571-4F0B8739E3B3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3016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08A365-182F-554D-9918-8BAAC81B1C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A39607-2551-4047-838B-4FE3A06E90B7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B17D10-A9E5-1940-B51C-59B4B8C8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>
                <a:latin typeface="Georgia" pitchFamily="18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1914C4-47A9-9A48-88A4-36DD421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7DAB9D-8394-5B4C-BFA1-40324280DCD5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4096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  <a:prstGeom prst="rect">
            <a:avLst/>
          </a:prstGeo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  <a:prstGeom prst="rect">
            <a:avLst/>
          </a:prstGeo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21830F-D366-3A44-AEDB-09694E3FF5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E545F-1C6E-461C-AFC7-CE8D0ECBBFA8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64F269-FDFA-3F47-B153-FDBB81D2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>
                <a:latin typeface="Georgia" pitchFamily="18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659DEE-CF82-5643-AE6D-AEE22D1A8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0D3D4F-E2AD-DF41-8FE6-9109298B9079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8487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  <a:prstGeom prst="rect">
            <a:avLst/>
          </a:prstGeo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prstGeom prst="rect">
            <a:avLst/>
          </a:prstGeo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  <a:prstGeom prst="rect">
            <a:avLst/>
          </a:prstGeo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ED849-9EEF-234B-9C11-6D04A10F8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C02766-B377-4EDD-A4A8-3CA9B2A2AFC5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CC23CA-A06C-9F47-958B-E562215B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>
                <a:latin typeface="Georgia" pitchFamily="18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910ACE-FD13-834A-83BC-6661A837A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E119F1-4D76-6D4B-9D9D-6ADB7DE79BED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5165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8750" y="188913"/>
            <a:ext cx="8013700" cy="7191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50825" y="1052513"/>
            <a:ext cx="8642350" cy="43211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B1B3EA-3860-7A4C-9F20-501AF0E6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A87682-2AC9-4E25-8C22-7108A66D586C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482FBA-7EE3-7942-B1B7-E8471301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>
                <a:latin typeface="Georgia" pitchFamily="18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DE4D64-2DE0-5A42-AC6B-E36B3E81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346116-44F5-AD45-9140-2A47EAA907A2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2186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03B708-E931-8F45-9AFA-9D024DCE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/>
          <a:lstStyle>
            <a:lvl1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C3F3F7-1BEE-4473-ABEB-2EA5065FF073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EB99C1-293B-DF4A-BE77-308A0EF03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Aft>
                <a:spcPct val="0"/>
              </a:spcAft>
              <a:defRPr>
                <a:latin typeface="Georgia" pitchFamily="18" charset="0"/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itchFamily="18" charset="0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3FA00A-2F1E-2B44-AC05-D8C0D4D5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  <a:latin typeface="Georgia" panose="02040502050405020303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6F3F0D-3037-3B40-B7F5-B6747EE9FE57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8683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5DEDE3-C052-3B44-8851-5BA73DBE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FF0FFC-038E-6E4E-8AE8-219F6A4BC321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56D126-7713-0B4E-9F0E-7F6655AF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B1DFF-334A-A04F-A4C3-74CFC521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517B0B-B753-A84B-96E9-97D5FF1D709C}" type="slidenum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1291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22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142984"/>
            <a:ext cx="8286808" cy="48577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027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圆角矩形 14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7" name="圆角矩形 16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矩形 5"/>
          <p:cNvSpPr/>
          <p:nvPr userDrawn="1"/>
        </p:nvSpPr>
        <p:spPr bwMode="auto">
          <a:xfrm>
            <a:off x="144000" y="-24"/>
            <a:ext cx="9000000" cy="6840000"/>
          </a:xfrm>
          <a:prstGeom prst="rect">
            <a:avLst/>
          </a:prstGeom>
          <a:blipFill dpi="0" rotWithShape="1">
            <a:blip r:embed="rId14">
              <a:alphaModFix amt="28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>
          <a:solidFill>
            <a:schemeClr val="accent2"/>
          </a:solidFill>
          <a:latin typeface="+mn-lt"/>
          <a:ea typeface="+mn-ea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>
          <a:solidFill>
            <a:schemeClr val="accent1"/>
          </a:solidFill>
          <a:latin typeface="+mn-lt"/>
          <a:ea typeface="+mn-ea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>
          <a:solidFill>
            <a:schemeClr val="accent1"/>
          </a:solidFill>
          <a:latin typeface="+mn-lt"/>
          <a:ea typeface="+mn-ea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5pPr>
      <a:lvl6pPr marL="18462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6pPr>
      <a:lvl7pPr marL="23034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7pPr>
      <a:lvl8pPr marL="27606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8pPr>
      <a:lvl9pPr marL="32178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宋体" pitchFamily="2" charset="-122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>
          <a:solidFill>
            <a:schemeClr val="accent2"/>
          </a:solidFill>
          <a:latin typeface="+mn-lt"/>
          <a:ea typeface="+mn-ea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>
          <a:solidFill>
            <a:schemeClr val="accent1"/>
          </a:solidFill>
          <a:latin typeface="+mn-lt"/>
          <a:ea typeface="+mn-ea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>
          <a:solidFill>
            <a:schemeClr val="accent1"/>
          </a:solidFill>
          <a:latin typeface="+mn-lt"/>
          <a:ea typeface="+mn-ea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5pPr>
      <a:lvl6pPr marL="18462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6pPr>
      <a:lvl7pPr marL="23034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7pPr>
      <a:lvl8pPr marL="27606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8pPr>
      <a:lvl9pPr marL="3217863" indent="-182563" algn="l" rtl="0" fontAlgn="base">
        <a:spcBef>
          <a:spcPts val="300"/>
        </a:spcBef>
        <a:spcAft>
          <a:spcPct val="0"/>
        </a:spcAft>
        <a:buClr>
          <a:srgbClr val="A04DA3"/>
        </a:buClr>
        <a:buFont typeface="Georgia" pitchFamily="18" charset="0"/>
        <a:buChar char="▫"/>
        <a:defRPr sz="2000">
          <a:solidFill>
            <a:srgbClr val="A04DA3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4824000" y="3258000"/>
            <a:ext cx="4320000" cy="3600000"/>
          </a:xfrm>
          <a:prstGeom prst="rect">
            <a:avLst/>
          </a:prstGeom>
          <a:blipFill dpi="0" rotWithShape="1">
            <a:blip r:embed="rId17">
              <a:alphaModFix amt="14000"/>
            </a:blip>
            <a:srcRect/>
            <a:tile tx="0" ty="0" sx="100000" sy="100000" flip="y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1" r:id="rId12"/>
    <p:sldLayoutId id="2147483773" r:id="rId13"/>
    <p:sldLayoutId id="2147483774" r:id="rId14"/>
    <p:sldLayoutId id="2147483788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65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2" r:id="rId2"/>
    <p:sldLayoutId id="214748379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F288E0-7875-42C4-84C8-98DBBD3BF4D2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2022/3/10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9BB5D0-35E4-459D-AEF3-FE4D7C45CC19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01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9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0815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0815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75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  <a:ea typeface="方正姚体" pitchFamily="2" charset="-122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anose="02040502050405020303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2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2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A04DA3"/>
        </a:buClr>
        <a:buFont typeface="Georgia" panose="02040502050405020303" pitchFamily="18" charset="0"/>
        <a:buChar char="▫"/>
        <a:defRPr sz="2000" kern="1200">
          <a:solidFill>
            <a:srgbClr val="A04DA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mailto:junmshao@uestc.edu.cn" TargetMode="Externa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79512" y="2780928"/>
            <a:ext cx="864399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ntinghei SC Demibold" charset="-122"/>
              </a:rPr>
              <a:t>数据计算与智能团队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ntinghei SC Demibold" charset="-122"/>
            </a:endParaRPr>
          </a:p>
          <a:p>
            <a:pPr algn="ctr"/>
            <a:endParaRPr lang="zh-CN" altLang="en-US" sz="2800" b="1" dirty="0">
              <a:solidFill>
                <a:schemeClr val="bg1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电子科技大学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0298" y="5429264"/>
            <a:ext cx="5072098" cy="916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Data Mining Lab, UESTC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Email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junmshao@uestc.edu.cn</a:t>
            </a: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http://dm.uestc.edu.cn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79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andclassification-3phases-big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34" y="2305707"/>
            <a:ext cx="5934211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627784" y="537321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连续土地利用动态分析与识别</a:t>
            </a:r>
          </a:p>
        </p:txBody>
      </p:sp>
      <p:pic>
        <p:nvPicPr>
          <p:cNvPr id="9" name="图片 8" descr="../continuechange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" t="10035" r="3760" b="6820"/>
          <a:stretch/>
        </p:blipFill>
        <p:spPr bwMode="auto">
          <a:xfrm>
            <a:off x="6228184" y="2305707"/>
            <a:ext cx="2654927" cy="28396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矩形 9"/>
          <p:cNvSpPr/>
          <p:nvPr/>
        </p:nvSpPr>
        <p:spPr>
          <a:xfrm>
            <a:off x="323528" y="5929737"/>
            <a:ext cx="871296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latinLnBrk="1">
              <a:buFont typeface="+mj-ea"/>
              <a:buAutoNum type="circleNumDbPlain"/>
            </a:pPr>
            <a:r>
              <a:rPr lang="en-US" altLang="zh-CN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Qinli</a:t>
            </a:r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Shasha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Luo,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Hongcai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Guoqing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Dawei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Haishen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Lü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Junming</a:t>
            </a:r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Shao*.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Attribution Analysis for Runoff Change on Multiple Scales in a Humid Subtropical Basin Dominated by Forest, East China, Forests, 10(2), 184, 2019. (JCR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二区期刊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indent="-228600" latinLnBrk="1">
              <a:buFont typeface="+mj-ea"/>
              <a:buAutoNum type="circleNumDbPlain"/>
            </a:pPr>
            <a:r>
              <a:rPr lang="en-US" altLang="zh-CN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Qinli</a:t>
            </a:r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Heng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Wanshan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Peng,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Yaoyao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Shasha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Luo, </a:t>
            </a:r>
            <a:r>
              <a:rPr lang="en-US" altLang="zh-CN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Junming</a:t>
            </a:r>
            <a:r>
              <a:rPr lang="en-US" altLang="zh-CN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Shao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Dongzi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Guoqing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Wang*. Assessing Climate Impact on Forest Cover in Areas Undergoing Substantial Land Cover Change Using Landsat Imagery, Science of The Total Environment, 659:732-745, 2019.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JCR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二区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期刊）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6FA4CFEC-3249-7740-8A43-DBD71E0B6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476672"/>
            <a:ext cx="5075733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遥感图像挖掘研究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4F01676E-31CE-D64B-9115-4CFE95A6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873" y="1182002"/>
            <a:ext cx="6767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3244F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1.1 </a:t>
            </a:r>
            <a:r>
              <a:rPr lang="zh-CN" altLang="en-US" sz="2000" b="1" dirty="0">
                <a:solidFill>
                  <a:srgbClr val="3244F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连续土地利用变化检测与分类</a:t>
            </a:r>
            <a:endParaRPr lang="zh-CN" altLang="en-US" sz="1600" dirty="0">
              <a:solidFill>
                <a:srgbClr val="3244F2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592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4F01676E-31CE-D64B-9115-4CFE95A6C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08" y="839593"/>
            <a:ext cx="6767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5000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3244F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1.2 </a:t>
            </a:r>
            <a:r>
              <a:rPr lang="zh-CN" altLang="en-US" sz="2000" b="1" dirty="0">
                <a:solidFill>
                  <a:srgbClr val="3244F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多源遥感数据融合分析</a:t>
            </a:r>
            <a:endParaRPr lang="zh-CN" altLang="en-US" sz="1600" dirty="0">
              <a:solidFill>
                <a:srgbClr val="3244F2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6309320"/>
            <a:ext cx="84969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latinLnBrk="1">
              <a:buSzPct val="70000"/>
              <a:buFont typeface="Arial" panose="020B0604020202020204" pitchFamily="34" charset="0"/>
              <a:buChar char="•"/>
            </a:pP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Hongcai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Qinli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Yang*,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Jiaming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Liu,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Guoqing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Wang.A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spatiotemporal deep fusion model for merging satellite and gauge precipitation in China. Journal of Hydrology, 584:124664, 2020. (TOP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期刊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1" y="2791736"/>
            <a:ext cx="3462488" cy="27363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91560"/>
            <a:ext cx="4164213" cy="31683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1013" y="5563607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多尺度数据匹配分析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48064" y="5555252"/>
            <a:ext cx="3693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基于卷积时序网络的多源数据融合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6FA4CFEC-3249-7740-8A43-DBD71E0B6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08" y="237629"/>
            <a:ext cx="5075733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1. </a:t>
            </a:r>
            <a:r>
              <a:rPr lang="zh-CN" altLang="en-US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遥感图像挖掘研究</a:t>
            </a:r>
          </a:p>
        </p:txBody>
      </p:sp>
      <p:sp>
        <p:nvSpPr>
          <p:cNvPr id="9" name="Rectangle 40">
            <a:extLst>
              <a:ext uri="{FF2B5EF4-FFF2-40B4-BE49-F238E27FC236}">
                <a16:creationId xmlns:a16="http://schemas.microsoft.com/office/drawing/2014/main" id="{87620A1D-C716-CF42-AE68-A2774E36E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804" y="1300578"/>
            <a:ext cx="8388424" cy="8925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针对多源多尺度遥感数据，提出基于卷积时序网络模型，同时捕获多源数据在时间和空间上的相依性，进而进行多源数据融合提高数据精度。</a:t>
            </a:r>
            <a:endParaRPr lang="en-US" altLang="zh-CN" sz="20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70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9">
            <a:extLst>
              <a:ext uri="{FF2B5EF4-FFF2-40B4-BE49-F238E27FC236}">
                <a16:creationId xmlns:a16="http://schemas.microsoft.com/office/drawing/2014/main" id="{6FA4CFEC-3249-7740-8A43-DBD71E0B6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240" y="868459"/>
            <a:ext cx="5075733" cy="47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eaLnBrk="0" hangingPunct="0">
              <a:lnSpc>
                <a:spcPct val="110000"/>
              </a:lnSpc>
              <a:spcAft>
                <a:spcPct val="30000"/>
              </a:spcAft>
              <a:defRPr/>
            </a:pPr>
            <a:r>
              <a:rPr lang="en-US" altLang="zh-CN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2.</a:t>
            </a:r>
            <a:r>
              <a:rPr lang="zh-CN" altLang="en-US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同步聚类研究</a:t>
            </a:r>
          </a:p>
        </p:txBody>
      </p:sp>
      <p:sp>
        <p:nvSpPr>
          <p:cNvPr id="18437" name="Rectangle 40">
            <a:extLst>
              <a:ext uri="{FF2B5EF4-FFF2-40B4-BE49-F238E27FC236}">
                <a16:creationId xmlns:a16="http://schemas.microsoft.com/office/drawing/2014/main" id="{87620A1D-C716-CF42-AE68-A2774E36E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590996"/>
            <a:ext cx="3601169" cy="36542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针对大数据挖掘面临的</a:t>
            </a:r>
            <a:r>
              <a:rPr lang="zh-CN" altLang="en-US" sz="2000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海量、高维</a:t>
            </a:r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问题，将</a:t>
            </a:r>
            <a:r>
              <a:rPr lang="zh-CN" altLang="en-US" sz="2000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同步原理</a:t>
            </a:r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引入数据挖掘领域，发展建立了</a:t>
            </a:r>
            <a:r>
              <a:rPr lang="zh-CN" altLang="en-US" sz="2000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一套基于同步原理的数据挖掘新框架和一系列数据挖掘新算法</a:t>
            </a:r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具有一些传统算法无法比拟的优越性，</a:t>
            </a:r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lang="zh-CN" altLang="zh-CN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可在</a:t>
            </a:r>
            <a:r>
              <a:rPr lang="zh-CN" altLang="zh-CN" sz="2000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分钟级对</a:t>
            </a:r>
            <a:r>
              <a:rPr lang="zh-CN" altLang="en-US" sz="2000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千万</a:t>
            </a:r>
            <a:r>
              <a:rPr lang="zh-CN" altLang="zh-CN" sz="2000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级数据</a:t>
            </a:r>
            <a:r>
              <a:rPr lang="zh-CN" altLang="zh-CN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进行快速聚类且得到更高质量的聚类结果</a:t>
            </a:r>
            <a:r>
              <a:rPr lang="zh-CN" altLang="en-US" sz="20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Abgerundetes Rechteck 5">
            <a:extLst>
              <a:ext uri="{FF2B5EF4-FFF2-40B4-BE49-F238E27FC236}">
                <a16:creationId xmlns:a16="http://schemas.microsoft.com/office/drawing/2014/main" id="{FE3AB465-314A-9D4B-82D0-D3FDD10A09B2}"/>
              </a:ext>
            </a:extLst>
          </p:cNvPr>
          <p:cNvSpPr/>
          <p:nvPr/>
        </p:nvSpPr>
        <p:spPr>
          <a:xfrm>
            <a:off x="4788024" y="3282999"/>
            <a:ext cx="1584176" cy="863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udy Stout" pitchFamily="18" charset="0"/>
                <a:ea typeface="楷体" panose="02010609060101010101" pitchFamily="49" charset="-122"/>
                <a:cs typeface="+mn-cs"/>
              </a:rPr>
              <a:t>层次聚类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16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hSync</a:t>
            </a:r>
            <a:r>
              <a:rPr kumimoji="0" lang="de-DE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Abgerundetes Rechteck 5">
            <a:extLst>
              <a:ext uri="{FF2B5EF4-FFF2-40B4-BE49-F238E27FC236}">
                <a16:creationId xmlns:a16="http://schemas.microsoft.com/office/drawing/2014/main" id="{8BA51A4F-FBE3-B341-BD91-1342ADE018D1}"/>
              </a:ext>
            </a:extLst>
          </p:cNvPr>
          <p:cNvSpPr/>
          <p:nvPr/>
        </p:nvSpPr>
        <p:spPr>
          <a:xfrm>
            <a:off x="7192759" y="1340768"/>
            <a:ext cx="1625530" cy="863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udy Stout" pitchFamily="18" charset="0"/>
                <a:ea typeface="楷体" panose="02010609060101010101" pitchFamily="49" charset="-122"/>
                <a:cs typeface="+mn-cs"/>
              </a:rPr>
              <a:t>噪声检测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16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SOD</a:t>
            </a:r>
            <a:r>
              <a:rPr kumimoji="0" lang="de-DE" altLang="zh-CN" sz="2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2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Abgerundetes Rechteck 5">
            <a:extLst>
              <a:ext uri="{FF2B5EF4-FFF2-40B4-BE49-F238E27FC236}">
                <a16:creationId xmlns:a16="http://schemas.microsoft.com/office/drawing/2014/main" id="{79891A1B-3BA6-F647-83FA-17710D4EA3E9}"/>
              </a:ext>
            </a:extLst>
          </p:cNvPr>
          <p:cNvSpPr/>
          <p:nvPr/>
        </p:nvSpPr>
        <p:spPr>
          <a:xfrm>
            <a:off x="4741862" y="4747916"/>
            <a:ext cx="1642889" cy="863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udy Stout" pitchFamily="18" charset="0"/>
                <a:ea typeface="楷体" panose="02010609060101010101" pitchFamily="49" charset="-122"/>
                <a:cs typeface="+mn-cs"/>
              </a:rPr>
              <a:t>聚类分析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16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Sync</a:t>
            </a:r>
            <a:r>
              <a:rPr kumimoji="0" lang="de-DE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Abgerundetes Rechteck 5">
            <a:extLst>
              <a:ext uri="{FF2B5EF4-FFF2-40B4-BE49-F238E27FC236}">
                <a16:creationId xmlns:a16="http://schemas.microsoft.com/office/drawing/2014/main" id="{9E7443BD-5220-AB45-A3E8-20F485B15C64}"/>
              </a:ext>
            </a:extLst>
          </p:cNvPr>
          <p:cNvSpPr/>
          <p:nvPr/>
        </p:nvSpPr>
        <p:spPr>
          <a:xfrm>
            <a:off x="7277356" y="5019129"/>
            <a:ext cx="1571625" cy="863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udy Stout" pitchFamily="18" charset="0"/>
                <a:ea typeface="楷体" panose="02010609060101010101" pitchFamily="49" charset="-122"/>
                <a:cs typeface="+mn-cs"/>
              </a:rPr>
              <a:t>子空间分析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zh-CN" sz="16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ORSC</a:t>
            </a:r>
            <a:r>
              <a:rPr kumimoji="0" lang="de-DE" altLang="zh-CN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42" name="Oval 51">
            <a:extLst>
              <a:ext uri="{FF2B5EF4-FFF2-40B4-BE49-F238E27FC236}">
                <a16:creationId xmlns:a16="http://schemas.microsoft.com/office/drawing/2014/main" id="{68DF5EF8-2A41-4B46-9347-988951060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3284984"/>
            <a:ext cx="1150938" cy="110648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 algn="ctr">
            <a:noFill/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 panose="020F0502020204030204" pitchFamily="34" charset="0"/>
                <a:ea typeface="楷体" panose="02010609060101010101" pitchFamily="49" charset="-122"/>
                <a:cs typeface="+mn-cs"/>
              </a:rPr>
              <a:t>同步原理</a:t>
            </a:r>
          </a:p>
        </p:txBody>
      </p:sp>
      <p:sp>
        <p:nvSpPr>
          <p:cNvPr id="18443" name="Text Box 53">
            <a:extLst>
              <a:ext uri="{FF2B5EF4-FFF2-40B4-BE49-F238E27FC236}">
                <a16:creationId xmlns:a16="http://schemas.microsoft.com/office/drawing/2014/main" id="{1E81CF83-AC8B-E848-AE45-C833CFAD2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048" y="5583585"/>
            <a:ext cx="12874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ACM KDD </a:t>
            </a:r>
          </a:p>
        </p:txBody>
      </p:sp>
      <p:sp>
        <p:nvSpPr>
          <p:cNvPr id="18444" name="Text Box 54">
            <a:extLst>
              <a:ext uri="{FF2B5EF4-FFF2-40B4-BE49-F238E27FC236}">
                <a16:creationId xmlns:a16="http://schemas.microsoft.com/office/drawing/2014/main" id="{B297DF39-E6E9-F34D-BE8D-3BC8DC6C8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005" y="4160113"/>
            <a:ext cx="15001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IEEE TKDE</a:t>
            </a:r>
          </a:p>
        </p:txBody>
      </p:sp>
      <p:sp>
        <p:nvSpPr>
          <p:cNvPr id="18445" name="Text Box 55">
            <a:extLst>
              <a:ext uri="{FF2B5EF4-FFF2-40B4-BE49-F238E27FC236}">
                <a16:creationId xmlns:a16="http://schemas.microsoft.com/office/drawing/2014/main" id="{3FA96ECC-244C-EF4F-A8C8-7B18B4F32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918" y="5871616"/>
            <a:ext cx="13684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IEEE ICDM</a:t>
            </a:r>
          </a:p>
        </p:txBody>
      </p:sp>
      <p:sp>
        <p:nvSpPr>
          <p:cNvPr id="18450" name="Text Box 56">
            <a:extLst>
              <a:ext uri="{FF2B5EF4-FFF2-40B4-BE49-F238E27FC236}">
                <a16:creationId xmlns:a16="http://schemas.microsoft.com/office/drawing/2014/main" id="{98E82624-9A35-BE4A-88A3-8C1E15417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6220" y="2150335"/>
            <a:ext cx="15001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ECML/PKDD </a:t>
            </a:r>
          </a:p>
        </p:txBody>
      </p:sp>
      <p:sp>
        <p:nvSpPr>
          <p:cNvPr id="18451" name="Line 66">
            <a:extLst>
              <a:ext uri="{FF2B5EF4-FFF2-40B4-BE49-F238E27FC236}">
                <a16:creationId xmlns:a16="http://schemas.microsoft.com/office/drawing/2014/main" id="{8253441F-E994-7D42-8C77-3C80E573BF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4751" y="4274740"/>
            <a:ext cx="1288801" cy="669474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2" name="Line 67">
            <a:extLst>
              <a:ext uri="{FF2B5EF4-FFF2-40B4-BE49-F238E27FC236}">
                <a16:creationId xmlns:a16="http://schemas.microsoft.com/office/drawing/2014/main" id="{0416751A-C766-8D43-99A6-DE9BC3E338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84752" y="3803564"/>
            <a:ext cx="1139998" cy="4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3" name="Line 68">
            <a:extLst>
              <a:ext uri="{FF2B5EF4-FFF2-40B4-BE49-F238E27FC236}">
                <a16:creationId xmlns:a16="http://schemas.microsoft.com/office/drawing/2014/main" id="{9A48EE60-ABEB-5C4F-8BA4-84A734A833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84752" y="2662920"/>
            <a:ext cx="1288801" cy="77520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4" name="Line 69">
            <a:extLst>
              <a:ext uri="{FF2B5EF4-FFF2-40B4-BE49-F238E27FC236}">
                <a16:creationId xmlns:a16="http://schemas.microsoft.com/office/drawing/2014/main" id="{99E0AA52-C95D-4F49-AD9C-C43DE7EACEC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28384" y="2297481"/>
            <a:ext cx="0" cy="98551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Abgerundetes Rechteck 5">
            <a:extLst>
              <a:ext uri="{FF2B5EF4-FFF2-40B4-BE49-F238E27FC236}">
                <a16:creationId xmlns:a16="http://schemas.microsoft.com/office/drawing/2014/main" id="{2064C69E-BDFA-8044-9287-060472AE7726}"/>
              </a:ext>
            </a:extLst>
          </p:cNvPr>
          <p:cNvSpPr/>
          <p:nvPr/>
        </p:nvSpPr>
        <p:spPr>
          <a:xfrm>
            <a:off x="4781917" y="1934711"/>
            <a:ext cx="1569646" cy="863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latin typeface="Goudy Stout" pitchFamily="18" charset="0"/>
                <a:ea typeface="楷体" panose="02010609060101010101" pitchFamily="49" charset="-122"/>
              </a:rPr>
              <a:t>大规模聚类</a:t>
            </a:r>
            <a:endParaRPr lang="de-DE" altLang="zh-CN" sz="2000" i="1" dirty="0">
              <a:latin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CIPA</a:t>
            </a:r>
            <a:endParaRPr kumimoji="0" lang="en-US" altLang="zh-CN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eorgia" panose="02040502050405020303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6" name="Line 69">
            <a:extLst>
              <a:ext uri="{FF2B5EF4-FFF2-40B4-BE49-F238E27FC236}">
                <a16:creationId xmlns:a16="http://schemas.microsoft.com/office/drawing/2014/main" id="{5416789B-FEDD-384B-9B59-185FDDA5DD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09886" y="4365104"/>
            <a:ext cx="0" cy="648432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57" name="Text Box 54">
            <a:extLst>
              <a:ext uri="{FF2B5EF4-FFF2-40B4-BE49-F238E27FC236}">
                <a16:creationId xmlns:a16="http://schemas.microsoft.com/office/drawing/2014/main" id="{41D7281C-CCCE-7044-B541-431706A4E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24" y="2791961"/>
            <a:ext cx="15001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ACM TKDD</a:t>
            </a:r>
          </a:p>
        </p:txBody>
      </p:sp>
    </p:spTree>
    <p:extLst>
      <p:ext uri="{BB962C8B-B14F-4D97-AF65-F5344CB8AC3E}">
        <p14:creationId xmlns:p14="http://schemas.microsoft.com/office/powerpoint/2010/main" val="301670291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7">
            <a:extLst>
              <a:ext uri="{FF2B5EF4-FFF2-40B4-BE49-F238E27FC236}">
                <a16:creationId xmlns:a16="http://schemas.microsoft.com/office/drawing/2014/main" id="{DFDED5D1-B063-904A-AE5B-42F7B0858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539755"/>
            <a:ext cx="8064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研究将同步原理引入数据挖掘领域，为该领域注入了新鲜的血液，并得到了国际同行的认可。</a:t>
            </a:r>
          </a:p>
        </p:txBody>
      </p:sp>
      <p:sp>
        <p:nvSpPr>
          <p:cNvPr id="19461" name="Rectangle 12">
            <a:extLst>
              <a:ext uri="{FF2B5EF4-FFF2-40B4-BE49-F238E27FC236}">
                <a16:creationId xmlns:a16="http://schemas.microsoft.com/office/drawing/2014/main" id="{6BF4CF7A-7F60-924E-AF55-FEF5D840D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412280"/>
            <a:ext cx="7848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楷体" panose="02010609060101010101" pitchFamily="49" charset="-122"/>
              <a:buChar char="-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其文章均发表在数据挖掘的顶级会议及权威期刊上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 如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KDD 2010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KDD 2014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KDD 2015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IEEE ICDM 2011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 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IEEE TKDE 2013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TKDD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2016,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Information Sciences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2018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两篇文章获最佳论文奖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8FBB00-AB5C-DA4B-9476-6E74A97DE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498" y="2500705"/>
            <a:ext cx="7786688" cy="158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同行评价：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ACM/IEEE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院士、美国国际数据挖掘领域鼻祖之一的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Philip S. Yu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教授在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AAAI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文章上评价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Sync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是目前最先进的聚类算法之一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；同时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国内外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几个数据挖掘小组跟进了该系列工作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244F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IEEE TKDE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SIAM SDM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Chaos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等权威期刊和会议上发表文章 。</a:t>
            </a:r>
          </a:p>
        </p:txBody>
      </p:sp>
      <p:pic>
        <p:nvPicPr>
          <p:cNvPr id="6" name="Picture 10" descr="BOOK_Coverpreview">
            <a:extLst>
              <a:ext uri="{FF2B5EF4-FFF2-40B4-BE49-F238E27FC236}">
                <a16:creationId xmlns:a16="http://schemas.microsoft.com/office/drawing/2014/main" id="{C5564FA8-DA64-F442-BA83-8274409EE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108" y="4189010"/>
            <a:ext cx="3158078" cy="230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DC5D20-19DC-1248-85B1-7E9B2B4BC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498" y="4293096"/>
            <a:ext cx="4815949" cy="1211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楷体" panose="02010609060101010101" pitchFamily="49" charset="-122"/>
              <a:buChar char="-"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“基于同步原理的数据挖掘”受德国著名的</a:t>
            </a: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LAP LAMBERT Academic Publishing</a:t>
            </a: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学术出版社邀请出版。</a:t>
            </a:r>
          </a:p>
        </p:txBody>
      </p:sp>
    </p:spTree>
    <p:extLst>
      <p:ext uri="{BB962C8B-B14F-4D97-AF65-F5344CB8AC3E}">
        <p14:creationId xmlns:p14="http://schemas.microsoft.com/office/powerpoint/2010/main" val="13759408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9">
            <a:extLst>
              <a:ext uri="{FF2B5EF4-FFF2-40B4-BE49-F238E27FC236}">
                <a16:creationId xmlns:a16="http://schemas.microsoft.com/office/drawing/2014/main" id="{8CCDCCE8-DD69-934F-B220-07C354CC411F}"/>
              </a:ext>
            </a:extLst>
          </p:cNvPr>
          <p:cNvGrpSpPr>
            <a:grpSpLocks/>
          </p:cNvGrpSpPr>
          <p:nvPr/>
        </p:nvGrpSpPr>
        <p:grpSpPr bwMode="auto">
          <a:xfrm>
            <a:off x="4590381" y="2583730"/>
            <a:ext cx="1881715" cy="1733090"/>
            <a:chOff x="0" y="0"/>
            <a:chExt cx="1743" cy="1611"/>
          </a:xfrm>
        </p:grpSpPr>
        <p:sp>
          <p:nvSpPr>
            <p:cNvPr id="46" name="AutoShape 10">
              <a:extLst>
                <a:ext uri="{FF2B5EF4-FFF2-40B4-BE49-F238E27FC236}">
                  <a16:creationId xmlns:a16="http://schemas.microsoft.com/office/drawing/2014/main" id="{AACEAB85-0E0A-C742-A790-219C83375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64"/>
              <a:ext cx="1731" cy="1347"/>
            </a:xfrm>
            <a:prstGeom prst="diamond">
              <a:avLst/>
            </a:prstGeom>
            <a:solidFill>
              <a:srgbClr val="FFFFCC"/>
            </a:soli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FFCC"/>
              </a:extrusionClr>
              <a:contourClr>
                <a:srgbClr val="FFFFCC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47" name="AutoShape 11">
              <a:extLst>
                <a:ext uri="{FF2B5EF4-FFF2-40B4-BE49-F238E27FC236}">
                  <a16:creationId xmlns:a16="http://schemas.microsoft.com/office/drawing/2014/main" id="{A423237D-E0A8-BE48-AD8F-997115528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21"/>
              <a:ext cx="1731" cy="1347"/>
            </a:xfrm>
            <a:prstGeom prst="diamond">
              <a:avLst/>
            </a:prstGeom>
            <a:solidFill>
              <a:srgbClr val="FFCC66"/>
            </a:soli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CC66"/>
              </a:extrusionClr>
              <a:contourClr>
                <a:srgbClr val="FFCC66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48" name="AutoShape 12">
              <a:extLst>
                <a:ext uri="{FF2B5EF4-FFF2-40B4-BE49-F238E27FC236}">
                  <a16:creationId xmlns:a16="http://schemas.microsoft.com/office/drawing/2014/main" id="{0DE505BA-0946-F842-8413-042347F01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" y="0"/>
              <a:ext cx="1731" cy="1347"/>
            </a:xfrm>
            <a:prstGeom prst="diamond">
              <a:avLst/>
            </a:prstGeom>
            <a:gradFill rotWithShape="1">
              <a:gsLst>
                <a:gs pos="0">
                  <a:srgbClr val="A96500"/>
                </a:gs>
                <a:gs pos="100000">
                  <a:srgbClr val="FF9900"/>
                </a:gs>
              </a:gsLst>
              <a:lin ang="5400000" scaled="1"/>
            </a:gra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FF9900"/>
              </a:extrusionClr>
              <a:contourClr>
                <a:srgbClr val="A96500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</p:grpSp>
      <p:grpSp>
        <p:nvGrpSpPr>
          <p:cNvPr id="49" name="Group 13">
            <a:extLst>
              <a:ext uri="{FF2B5EF4-FFF2-40B4-BE49-F238E27FC236}">
                <a16:creationId xmlns:a16="http://schemas.microsoft.com/office/drawing/2014/main" id="{CC44A82D-0C4E-CC4A-B4A6-891B38AF85B5}"/>
              </a:ext>
            </a:extLst>
          </p:cNvPr>
          <p:cNvGrpSpPr>
            <a:grpSpLocks/>
          </p:cNvGrpSpPr>
          <p:nvPr/>
        </p:nvGrpSpPr>
        <p:grpSpPr bwMode="auto">
          <a:xfrm>
            <a:off x="2685565" y="2552483"/>
            <a:ext cx="1889198" cy="1723041"/>
            <a:chOff x="0" y="0"/>
            <a:chExt cx="1743" cy="1601"/>
          </a:xfrm>
        </p:grpSpPr>
        <p:sp>
          <p:nvSpPr>
            <p:cNvPr id="50" name="AutoShape 14">
              <a:extLst>
                <a:ext uri="{FF2B5EF4-FFF2-40B4-BE49-F238E27FC236}">
                  <a16:creationId xmlns:a16="http://schemas.microsoft.com/office/drawing/2014/main" id="{12DEEE9A-80D5-CF43-96DE-D0A091CB8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4"/>
              <a:ext cx="1731" cy="1347"/>
            </a:xfrm>
            <a:prstGeom prst="diamond">
              <a:avLst/>
            </a:prstGeom>
            <a:solidFill>
              <a:srgbClr val="CCECFF"/>
            </a:soli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CECFF"/>
              </a:extrusionClr>
              <a:contourClr>
                <a:srgbClr val="CCECFF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51" name="AutoShape 15">
              <a:extLst>
                <a:ext uri="{FF2B5EF4-FFF2-40B4-BE49-F238E27FC236}">
                  <a16:creationId xmlns:a16="http://schemas.microsoft.com/office/drawing/2014/main" id="{EDE728B3-EBEC-B947-A6B2-5678CA03B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21"/>
              <a:ext cx="1731" cy="1347"/>
            </a:xfrm>
            <a:prstGeom prst="diamond">
              <a:avLst/>
            </a:prstGeom>
            <a:solidFill>
              <a:srgbClr val="CC99FF"/>
            </a:soli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C99FF"/>
              </a:extrusionClr>
              <a:contourClr>
                <a:srgbClr val="CC99FF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52" name="AutoShape 16">
              <a:extLst>
                <a:ext uri="{FF2B5EF4-FFF2-40B4-BE49-F238E27FC236}">
                  <a16:creationId xmlns:a16="http://schemas.microsoft.com/office/drawing/2014/main" id="{47E269CE-5DC7-9B41-86C7-CE74A3514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" y="0"/>
              <a:ext cx="1731" cy="1347"/>
            </a:xfrm>
            <a:prstGeom prst="diamond">
              <a:avLst/>
            </a:prstGeom>
            <a:gradFill rotWithShape="1">
              <a:gsLst>
                <a:gs pos="0">
                  <a:srgbClr val="393956"/>
                </a:gs>
                <a:gs pos="100000">
                  <a:srgbClr val="666699"/>
                </a:gs>
              </a:gsLst>
              <a:lin ang="5400000" scaled="1"/>
            </a:gra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666699"/>
              </a:extrusionClr>
              <a:contourClr>
                <a:srgbClr val="393956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</p:grpSp>
      <p:sp>
        <p:nvSpPr>
          <p:cNvPr id="53" name="Rectangle 18">
            <a:extLst>
              <a:ext uri="{FF2B5EF4-FFF2-40B4-BE49-F238E27FC236}">
                <a16:creationId xmlns:a16="http://schemas.microsoft.com/office/drawing/2014/main" id="{680633C4-B252-C241-A97D-3427C3EF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627" y="3136599"/>
            <a:ext cx="1218583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6" rIns="91430" bIns="45716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数据流压缩</a:t>
            </a:r>
            <a:endParaRPr lang="en-US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Group 28">
            <a:extLst>
              <a:ext uri="{FF2B5EF4-FFF2-40B4-BE49-F238E27FC236}">
                <a16:creationId xmlns:a16="http://schemas.microsoft.com/office/drawing/2014/main" id="{4BB6501D-EB36-0D42-BD94-2FB9AD7E37A5}"/>
              </a:ext>
            </a:extLst>
          </p:cNvPr>
          <p:cNvGrpSpPr>
            <a:grpSpLocks/>
          </p:cNvGrpSpPr>
          <p:nvPr/>
        </p:nvGrpSpPr>
        <p:grpSpPr bwMode="auto">
          <a:xfrm>
            <a:off x="4579459" y="4404988"/>
            <a:ext cx="1718810" cy="1644087"/>
            <a:chOff x="0" y="0"/>
            <a:chExt cx="1743" cy="1605"/>
          </a:xfrm>
        </p:grpSpPr>
        <p:sp>
          <p:nvSpPr>
            <p:cNvPr id="55" name="AutoShape 29">
              <a:extLst>
                <a:ext uri="{FF2B5EF4-FFF2-40B4-BE49-F238E27FC236}">
                  <a16:creationId xmlns:a16="http://schemas.microsoft.com/office/drawing/2014/main" id="{D2D211AE-218B-7F42-A9F2-8086ECE52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8"/>
              <a:ext cx="1731" cy="1347"/>
            </a:xfrm>
            <a:prstGeom prst="diamond">
              <a:avLst/>
            </a:prstGeom>
            <a:solidFill>
              <a:srgbClr val="CCFFFF"/>
            </a:soli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CFFFF"/>
              </a:extrusionClr>
              <a:contourClr>
                <a:srgbClr val="CCFFFF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56" name="AutoShape 30">
              <a:extLst>
                <a:ext uri="{FF2B5EF4-FFF2-40B4-BE49-F238E27FC236}">
                  <a16:creationId xmlns:a16="http://schemas.microsoft.com/office/drawing/2014/main" id="{13B21689-97EC-584E-9C40-B87D4BA2F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28"/>
              <a:ext cx="1731" cy="1347"/>
            </a:xfrm>
            <a:prstGeom prst="diamond">
              <a:avLst/>
            </a:prstGeom>
            <a:solidFill>
              <a:srgbClr val="33CCFF"/>
            </a:soli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33CCFF"/>
              </a:extrusionClr>
              <a:contourClr>
                <a:srgbClr val="33CCFF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57" name="AutoShape 31">
              <a:extLst>
                <a:ext uri="{FF2B5EF4-FFF2-40B4-BE49-F238E27FC236}">
                  <a16:creationId xmlns:a16="http://schemas.microsoft.com/office/drawing/2014/main" id="{4A88AF02-97D1-304C-B464-BD7B2F1FB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" y="0"/>
              <a:ext cx="1731" cy="1347"/>
            </a:xfrm>
            <a:prstGeom prst="diamond">
              <a:avLst/>
            </a:prstGeom>
            <a:gradFill rotWithShape="1">
              <a:gsLst>
                <a:gs pos="0">
                  <a:srgbClr val="006587"/>
                </a:gs>
                <a:gs pos="100000">
                  <a:srgbClr val="0099CC"/>
                </a:gs>
              </a:gsLst>
              <a:lin ang="5400000" scaled="1"/>
            </a:gra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0099CC"/>
              </a:extrusionClr>
              <a:contourClr>
                <a:srgbClr val="006587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</p:grpSp>
      <p:sp>
        <p:nvSpPr>
          <p:cNvPr id="58" name="Rectangle 32">
            <a:extLst>
              <a:ext uri="{FF2B5EF4-FFF2-40B4-BE49-F238E27FC236}">
                <a16:creationId xmlns:a16="http://schemas.microsoft.com/office/drawing/2014/main" id="{DD62B7EC-7EEA-F54C-AC26-0B3433E3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9569" y="4891122"/>
            <a:ext cx="1395412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噪声检测</a:t>
            </a:r>
            <a:endParaRPr lang="en-US" altLang="zh-CN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Group 39">
            <a:extLst>
              <a:ext uri="{FF2B5EF4-FFF2-40B4-BE49-F238E27FC236}">
                <a16:creationId xmlns:a16="http://schemas.microsoft.com/office/drawing/2014/main" id="{4AFA9DE0-028E-8346-B660-A437D8F7E7F9}"/>
              </a:ext>
            </a:extLst>
          </p:cNvPr>
          <p:cNvGrpSpPr>
            <a:grpSpLocks/>
          </p:cNvGrpSpPr>
          <p:nvPr/>
        </p:nvGrpSpPr>
        <p:grpSpPr bwMode="auto">
          <a:xfrm>
            <a:off x="2621167" y="4348831"/>
            <a:ext cx="1877190" cy="1705221"/>
            <a:chOff x="0" y="0"/>
            <a:chExt cx="1743" cy="1599"/>
          </a:xfrm>
        </p:grpSpPr>
        <p:sp>
          <p:nvSpPr>
            <p:cNvPr id="60" name="AutoShape 40">
              <a:extLst>
                <a:ext uri="{FF2B5EF4-FFF2-40B4-BE49-F238E27FC236}">
                  <a16:creationId xmlns:a16="http://schemas.microsoft.com/office/drawing/2014/main" id="{A3EE14FC-FAEC-B74C-9AEB-C28C26773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2"/>
              <a:ext cx="1731" cy="1347"/>
            </a:xfrm>
            <a:prstGeom prst="diamond">
              <a:avLst/>
            </a:prstGeom>
            <a:solidFill>
              <a:srgbClr val="CCFFCC"/>
            </a:soli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CCFFCC"/>
              </a:extrusionClr>
              <a:contourClr>
                <a:srgbClr val="CCFFCC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61" name="AutoShape 41">
              <a:extLst>
                <a:ext uri="{FF2B5EF4-FFF2-40B4-BE49-F238E27FC236}">
                  <a16:creationId xmlns:a16="http://schemas.microsoft.com/office/drawing/2014/main" id="{28C1951F-B25F-5E4A-B0E2-2AEA1F970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21"/>
              <a:ext cx="1731" cy="1347"/>
            </a:xfrm>
            <a:prstGeom prst="diamond">
              <a:avLst/>
            </a:prstGeom>
            <a:solidFill>
              <a:srgbClr val="66FF66"/>
            </a:soli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66FF66"/>
              </a:extrusionClr>
              <a:contourClr>
                <a:srgbClr val="66FF66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  <p:sp>
          <p:nvSpPr>
            <p:cNvPr id="62" name="AutoShape 42">
              <a:extLst>
                <a:ext uri="{FF2B5EF4-FFF2-40B4-BE49-F238E27FC236}">
                  <a16:creationId xmlns:a16="http://schemas.microsoft.com/office/drawing/2014/main" id="{03F86BE5-C71E-334D-9C11-3CD59DF9D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" y="0"/>
              <a:ext cx="1731" cy="1347"/>
            </a:xfrm>
            <a:prstGeom prst="diamond">
              <a:avLst/>
            </a:prstGeom>
            <a:gradFill rotWithShape="1">
              <a:gsLst>
                <a:gs pos="0">
                  <a:srgbClr val="009B4E"/>
                </a:gs>
                <a:gs pos="100000">
                  <a:srgbClr val="00CC66"/>
                </a:gs>
              </a:gsLst>
              <a:lin ang="5400000" scaled="1"/>
            </a:gradFill>
            <a:ln w="9525" cmpd="sng">
              <a:miter lim="800000"/>
              <a:headEnd/>
              <a:tailEnd/>
            </a:ln>
            <a:scene3d>
              <a:camera prst="legacyObliqueBottom"/>
              <a:lightRig rig="legacyFlat2" dir="t"/>
            </a:scene3d>
            <a:sp3d extrusionH="2270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9B4E"/>
              </a:contourClr>
            </a:sp3d>
          </p:spPr>
          <p:txBody>
            <a:bodyPr wrap="none" lIns="89611" tIns="44806" rIns="89611" bIns="44806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latin typeface="Arial Narrow" panose="020B0606020202030204" pitchFamily="34" charset="0"/>
                <a:ea typeface="仿宋_GB2312" pitchFamily="1" charset="-122"/>
              </a:endParaRPr>
            </a:p>
          </p:txBody>
        </p:sp>
      </p:grpSp>
      <p:sp>
        <p:nvSpPr>
          <p:cNvPr id="63" name="Rectangle 32">
            <a:extLst>
              <a:ext uri="{FF2B5EF4-FFF2-40B4-BE49-F238E27FC236}">
                <a16:creationId xmlns:a16="http://schemas.microsoft.com/office/drawing/2014/main" id="{396E60B8-A9D6-D447-820C-90E1C328A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404" y="4860534"/>
            <a:ext cx="1395412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半监督学习</a:t>
            </a:r>
            <a:endParaRPr lang="en-US" altLang="zh-CN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Rectangle 32">
            <a:extLst>
              <a:ext uri="{FF2B5EF4-FFF2-40B4-BE49-F238E27FC236}">
                <a16:creationId xmlns:a16="http://schemas.microsoft.com/office/drawing/2014/main" id="{4635D3C8-2B10-C744-B9E4-1A58612F6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199" y="3123693"/>
            <a:ext cx="1422643" cy="338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数据流分类</a:t>
            </a:r>
            <a:endParaRPr lang="en-US" altLang="zh-CN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49">
            <a:extLst>
              <a:ext uri="{FF2B5EF4-FFF2-40B4-BE49-F238E27FC236}">
                <a16:creationId xmlns:a16="http://schemas.microsoft.com/office/drawing/2014/main" id="{66238166-7FF0-7646-92C7-E41FBD2DF9F9}"/>
              </a:ext>
            </a:extLst>
          </p:cNvPr>
          <p:cNvCxnSpPr/>
          <p:nvPr/>
        </p:nvCxnSpPr>
        <p:spPr bwMode="auto">
          <a:xfrm flipH="1">
            <a:off x="2117111" y="3367494"/>
            <a:ext cx="504056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D094AA1-D700-E948-85CF-D0AC1C64B174}"/>
              </a:ext>
            </a:extLst>
          </p:cNvPr>
          <p:cNvSpPr txBox="1"/>
          <p:nvPr/>
        </p:nvSpPr>
        <p:spPr>
          <a:xfrm>
            <a:off x="2226411" y="6218148"/>
            <a:ext cx="5705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研究概念漂移</a:t>
            </a:r>
            <a:r>
              <a:rPr lang="zh-CN" altLang="zh-CN" sz="1400" b="1" dirty="0">
                <a:solidFill>
                  <a:srgbClr val="3244F2"/>
                </a:solidFill>
                <a:latin typeface="Verdana"/>
                <a:ea typeface="微软雅黑" panose="020B0503020204020204" pitchFamily="34" charset="-122"/>
              </a:rPr>
              <a:t>直观有效的</a:t>
            </a:r>
            <a:r>
              <a:rPr lang="zh-CN" altLang="en-US" sz="1400" b="1" dirty="0">
                <a:solidFill>
                  <a:srgbClr val="3244F2"/>
                </a:solidFill>
                <a:latin typeface="Verdana"/>
                <a:ea typeface="微软雅黑" panose="020B0503020204020204" pitchFamily="34" charset="-122"/>
              </a:rPr>
              <a:t>度量</a:t>
            </a:r>
            <a:r>
              <a:rPr lang="zh-CN" altLang="zh-CN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，设计一种</a:t>
            </a:r>
            <a:r>
              <a:rPr lang="zh-CN" altLang="zh-CN" sz="1400" b="1" dirty="0">
                <a:solidFill>
                  <a:srgbClr val="3244F2"/>
                </a:solidFill>
                <a:latin typeface="Verdana"/>
                <a:ea typeface="微软雅黑" panose="020B0503020204020204" pitchFamily="34" charset="-122"/>
              </a:rPr>
              <a:t>不依赖于数据整体规模，增量式的在线计算方法</a:t>
            </a:r>
            <a:r>
              <a:rPr lang="zh-CN" altLang="zh-CN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，实现概念漂移的实时跟踪</a:t>
            </a:r>
            <a:r>
              <a:rPr lang="zh-CN" altLang="en-US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64134BFA-1A65-7A49-B2B9-68C26A883825}"/>
              </a:ext>
            </a:extLst>
          </p:cNvPr>
          <p:cNvSpPr txBox="1"/>
          <p:nvPr/>
        </p:nvSpPr>
        <p:spPr>
          <a:xfrm>
            <a:off x="7010817" y="3123693"/>
            <a:ext cx="2025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研究在</a:t>
            </a:r>
            <a:r>
              <a:rPr lang="zh-CN" altLang="zh-CN" sz="1400" b="1" dirty="0">
                <a:solidFill>
                  <a:srgbClr val="3244F2"/>
                </a:solidFill>
                <a:latin typeface="Verdana"/>
                <a:ea typeface="微软雅黑" panose="020B0503020204020204" pitchFamily="34" charset="-122"/>
              </a:rPr>
              <a:t>不同概念漂移下的采样策略</a:t>
            </a:r>
            <a:r>
              <a:rPr lang="zh-CN" altLang="zh-CN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，探索大规模数据流</a:t>
            </a:r>
            <a:r>
              <a:rPr lang="zh-CN" altLang="zh-CN" sz="1400" b="1" dirty="0">
                <a:solidFill>
                  <a:srgbClr val="3244F2"/>
                </a:solidFill>
                <a:latin typeface="Verdana"/>
                <a:ea typeface="微软雅黑" panose="020B0503020204020204" pitchFamily="34" charset="-122"/>
              </a:rPr>
              <a:t>压缩比率和失真率</a:t>
            </a:r>
            <a:r>
              <a:rPr lang="zh-CN" altLang="zh-CN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之间的关系。</a:t>
            </a:r>
            <a:endParaRPr lang="zh-CN" altLang="en-US" sz="1400" dirty="0">
              <a:solidFill>
                <a:srgbClr val="000000"/>
              </a:solidFill>
              <a:latin typeface="Verdana"/>
              <a:ea typeface="微软雅黑" panose="020B0503020204020204" pitchFamily="34" charset="-122"/>
            </a:endParaRPr>
          </a:p>
        </p:txBody>
      </p:sp>
      <p:cxnSp>
        <p:nvCxnSpPr>
          <p:cNvPr id="68" name="直接连接符 53">
            <a:extLst>
              <a:ext uri="{FF2B5EF4-FFF2-40B4-BE49-F238E27FC236}">
                <a16:creationId xmlns:a16="http://schemas.microsoft.com/office/drawing/2014/main" id="{8AAEC80D-172B-B54F-ACE1-0E7DAA9B665D}"/>
              </a:ext>
            </a:extLst>
          </p:cNvPr>
          <p:cNvCxnSpPr/>
          <p:nvPr/>
        </p:nvCxnSpPr>
        <p:spPr bwMode="auto">
          <a:xfrm flipH="1">
            <a:off x="6507529" y="3462239"/>
            <a:ext cx="504056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CFC10076-5F4E-2F40-9FCC-861C75046740}"/>
              </a:ext>
            </a:extLst>
          </p:cNvPr>
          <p:cNvSpPr txBox="1"/>
          <p:nvPr/>
        </p:nvSpPr>
        <p:spPr>
          <a:xfrm>
            <a:off x="415519" y="4586060"/>
            <a:ext cx="17723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研究</a:t>
            </a:r>
            <a:r>
              <a:rPr lang="zh-CN" altLang="en-US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具有概念漂移环境下数据流上的半监督学习算法，</a:t>
            </a:r>
            <a:r>
              <a:rPr lang="zh-CN" altLang="zh-CN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设计</a:t>
            </a:r>
            <a:r>
              <a:rPr lang="zh-CN" altLang="zh-CN" sz="1400" b="1" dirty="0">
                <a:solidFill>
                  <a:srgbClr val="3244F2"/>
                </a:solidFill>
                <a:latin typeface="Verdana"/>
                <a:ea typeface="微软雅黑" panose="020B0503020204020204" pitchFamily="34" charset="-122"/>
              </a:rPr>
              <a:t>可靠的半监督学习框架</a:t>
            </a:r>
            <a:r>
              <a:rPr lang="zh-CN" altLang="zh-CN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000000"/>
              </a:solidFill>
              <a:latin typeface="Verdana"/>
              <a:ea typeface="微软雅黑" panose="020B0503020204020204" pitchFamily="34" charset="-122"/>
            </a:endParaRPr>
          </a:p>
        </p:txBody>
      </p:sp>
      <p:cxnSp>
        <p:nvCxnSpPr>
          <p:cNvPr id="70" name="直接连接符 56">
            <a:extLst>
              <a:ext uri="{FF2B5EF4-FFF2-40B4-BE49-F238E27FC236}">
                <a16:creationId xmlns:a16="http://schemas.microsoft.com/office/drawing/2014/main" id="{D04DF7AA-D12B-6C42-A8F2-052F3DA7EDB6}"/>
              </a:ext>
            </a:extLst>
          </p:cNvPr>
          <p:cNvCxnSpPr/>
          <p:nvPr/>
        </p:nvCxnSpPr>
        <p:spPr bwMode="auto">
          <a:xfrm flipH="1">
            <a:off x="2040071" y="5040788"/>
            <a:ext cx="504056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直接连接符 58">
            <a:extLst>
              <a:ext uri="{FF2B5EF4-FFF2-40B4-BE49-F238E27FC236}">
                <a16:creationId xmlns:a16="http://schemas.microsoft.com/office/drawing/2014/main" id="{2AF76A4B-1136-B840-9E6A-809EE2C51929}"/>
              </a:ext>
            </a:extLst>
          </p:cNvPr>
          <p:cNvCxnSpPr/>
          <p:nvPr/>
        </p:nvCxnSpPr>
        <p:spPr bwMode="auto">
          <a:xfrm flipV="1">
            <a:off x="4557519" y="4737956"/>
            <a:ext cx="12316" cy="1529799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椭圆 71">
            <a:extLst>
              <a:ext uri="{FF2B5EF4-FFF2-40B4-BE49-F238E27FC236}">
                <a16:creationId xmlns:a16="http://schemas.microsoft.com/office/drawing/2014/main" id="{2EC8E8D8-CD70-974E-B162-937218352CB3}"/>
              </a:ext>
            </a:extLst>
          </p:cNvPr>
          <p:cNvSpPr/>
          <p:nvPr/>
        </p:nvSpPr>
        <p:spPr bwMode="auto">
          <a:xfrm>
            <a:off x="3919842" y="3802537"/>
            <a:ext cx="1233960" cy="1137678"/>
          </a:xfrm>
          <a:prstGeom prst="ellipse">
            <a:avLst/>
          </a:prstGeom>
          <a:solidFill>
            <a:srgbClr val="3244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概念漂移检测与学习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960A1C8D-24C7-AD42-AAAD-1EC3BA4717E9}"/>
              </a:ext>
            </a:extLst>
          </p:cNvPr>
          <p:cNvSpPr/>
          <p:nvPr/>
        </p:nvSpPr>
        <p:spPr>
          <a:xfrm>
            <a:off x="7048903" y="4708436"/>
            <a:ext cx="198759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研究数据流中</a:t>
            </a:r>
            <a:r>
              <a:rPr lang="zh-CN" altLang="zh-CN" sz="1400" b="1" kern="100" dirty="0">
                <a:solidFill>
                  <a:srgbClr val="3244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概念漂移检测与噪声检测之间的互惠关系</a:t>
            </a:r>
            <a:r>
              <a:rPr lang="zh-CN" altLang="zh-CN" sz="1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，探索在量化噪声基础上的概念漂移检测算法</a:t>
            </a:r>
            <a:r>
              <a:rPr lang="zh-CN" altLang="en-US" sz="14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4" name="直接连接符 64">
            <a:extLst>
              <a:ext uri="{FF2B5EF4-FFF2-40B4-BE49-F238E27FC236}">
                <a16:creationId xmlns:a16="http://schemas.microsoft.com/office/drawing/2014/main" id="{AF8E27CD-2A9E-604C-A653-6EEC3206A1FD}"/>
              </a:ext>
            </a:extLst>
          </p:cNvPr>
          <p:cNvCxnSpPr/>
          <p:nvPr/>
        </p:nvCxnSpPr>
        <p:spPr bwMode="auto">
          <a:xfrm flipH="1">
            <a:off x="6507529" y="5164178"/>
            <a:ext cx="504056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0B3913DB-B1DF-A349-BD40-F68BCB30E351}"/>
              </a:ext>
            </a:extLst>
          </p:cNvPr>
          <p:cNvSpPr txBox="1"/>
          <p:nvPr/>
        </p:nvSpPr>
        <p:spPr>
          <a:xfrm>
            <a:off x="466343" y="2908249"/>
            <a:ext cx="17600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研究</a:t>
            </a:r>
            <a:r>
              <a:rPr lang="zh-CN" altLang="en-US" sz="1400" b="1" dirty="0">
                <a:solidFill>
                  <a:srgbClr val="3244F2"/>
                </a:solidFill>
                <a:latin typeface="Verdana"/>
                <a:ea typeface="微软雅黑" panose="020B0503020204020204" pitchFamily="34" charset="-122"/>
              </a:rPr>
              <a:t>概念漂移对数据流分类</a:t>
            </a:r>
            <a:r>
              <a:rPr lang="zh-CN" altLang="en-US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的影响</a:t>
            </a:r>
            <a:r>
              <a:rPr lang="zh-CN" altLang="zh-CN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。设计基于新的概念漂移刻画方式下的数据流分类算法</a:t>
            </a:r>
            <a:r>
              <a:rPr lang="zh-CN" altLang="en-US" sz="1400" dirty="0">
                <a:solidFill>
                  <a:srgbClr val="000000"/>
                </a:solidFill>
                <a:latin typeface="Verdana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5DEB0E-2DE9-0444-958E-22618CC7E678}"/>
              </a:ext>
            </a:extLst>
          </p:cNvPr>
          <p:cNvSpPr/>
          <p:nvPr/>
        </p:nvSpPr>
        <p:spPr>
          <a:xfrm>
            <a:off x="488537" y="993892"/>
            <a:ext cx="8403943" cy="12829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zh-CN" sz="1600" b="1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国家重点研究计划项目</a:t>
            </a:r>
            <a:r>
              <a:rPr lang="zh-CN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600" b="1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军</a:t>
            </a:r>
            <a:r>
              <a:rPr lang="zh-CN" altLang="en-US" sz="1600" b="1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科</a:t>
            </a:r>
            <a:r>
              <a:rPr lang="zh-CN" altLang="zh-CN" sz="1600" b="1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委基础加强项目</a:t>
            </a:r>
            <a:r>
              <a:rPr lang="zh-CN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zh-CN" sz="1600" b="1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军委装备部预研基金项目</a:t>
            </a:r>
            <a:r>
              <a:rPr lang="zh-CN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下，聚焦</a:t>
            </a:r>
            <a:r>
              <a:rPr lang="zh-CN" altLang="zh-CN" sz="1600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概念漂移检测</a:t>
            </a:r>
            <a:r>
              <a:rPr lang="zh-CN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zh-CN" sz="1600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海量无标签数据的可靠性学习</a:t>
            </a:r>
            <a:r>
              <a:rPr lang="zh-CN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，提出了新的解决方法并进行了实际应用。</a:t>
            </a:r>
            <a:r>
              <a:rPr lang="zh-CN" altLang="en-US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文章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发表在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KDD </a:t>
            </a:r>
            <a:r>
              <a:rPr lang="zh-CN" altLang="en-US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TKDE </a:t>
            </a:r>
            <a:r>
              <a:rPr lang="zh-CN" altLang="en-US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</a:t>
            </a:r>
            <a:r>
              <a:rPr lang="zh-CN" altLang="zh-CN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上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zh-CN" sz="1600" b="1" kern="100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提出基于参数服务器的多中心分布式机器学习技术</a:t>
            </a:r>
            <a:r>
              <a:rPr lang="zh-CN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，构建了海量多源异构实时数据处理框架</a:t>
            </a:r>
            <a:r>
              <a:rPr lang="zh-CN" altLang="en-US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在情报分析、异常检测、态势预警等业务中发挥了重要作用</a:t>
            </a:r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F596E051-1E56-AB47-A829-9B2F17B20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19" y="346296"/>
            <a:ext cx="4649787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3. </a:t>
            </a:r>
            <a:r>
              <a:rPr lang="zh-CN" altLang="en-US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数据流挖掘研究</a:t>
            </a:r>
          </a:p>
        </p:txBody>
      </p:sp>
    </p:spTree>
    <p:extLst>
      <p:ext uri="{BB962C8B-B14F-4D97-AF65-F5344CB8AC3E}">
        <p14:creationId xmlns:p14="http://schemas.microsoft.com/office/powerpoint/2010/main" val="361782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9">
            <a:extLst>
              <a:ext uri="{FF2B5EF4-FFF2-40B4-BE49-F238E27FC236}">
                <a16:creationId xmlns:a16="http://schemas.microsoft.com/office/drawing/2014/main" id="{A0FD039D-B4F6-DA49-B7FB-7404D46C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69" y="517140"/>
            <a:ext cx="4649787" cy="47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3.1 </a:t>
            </a:r>
            <a:r>
              <a:rPr lang="zh-CN" altLang="en-US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数据流上的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华文中宋" panose="02010600040101010101" pitchFamily="2" charset="-122"/>
                <a:cs typeface="+mn-cs"/>
              </a:rPr>
              <a:t>联邦学习算法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华文中宋" panose="0201060004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CA4016-5DC0-EC47-959C-12E64803C107}"/>
              </a:ext>
            </a:extLst>
          </p:cNvPr>
          <p:cNvSpPr/>
          <p:nvPr/>
        </p:nvSpPr>
        <p:spPr>
          <a:xfrm>
            <a:off x="611560" y="1109526"/>
            <a:ext cx="8411786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数据隐私保护与有效挖掘是数据挖掘领域面临的关键问题。在安全和智能需求的共同引领下，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提出了数据流上的高效联邦学习框架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，可解决多个单位部门在保证自身数据隐私前提下，联合学习数据蕴含的潜在知识，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满足互利共赢应用需求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，实现数据高效管理和智能决策。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1"/>
          <a:stretch/>
        </p:blipFill>
        <p:spPr>
          <a:xfrm>
            <a:off x="1331640" y="2542607"/>
            <a:ext cx="6444208" cy="398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23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62" y="3140968"/>
            <a:ext cx="2602003" cy="2088232"/>
          </a:xfrm>
          <a:prstGeom prst="rect">
            <a:avLst/>
          </a:prstGeom>
        </p:spPr>
      </p:pic>
      <p:sp>
        <p:nvSpPr>
          <p:cNvPr id="55" name="文本框 54"/>
          <p:cNvSpPr txBox="1"/>
          <p:nvPr/>
        </p:nvSpPr>
        <p:spPr>
          <a:xfrm>
            <a:off x="3103395" y="5367513"/>
            <a:ext cx="3124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基于动力学的社团挖掘算法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Attractor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(KDD’15)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39">
            <a:extLst>
              <a:ext uri="{FF2B5EF4-FFF2-40B4-BE49-F238E27FC236}">
                <a16:creationId xmlns:a16="http://schemas.microsoft.com/office/drawing/2014/main" id="{8B68B659-6FB1-5149-A189-D70158323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285" y="517140"/>
            <a:ext cx="4649787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4. </a:t>
            </a:r>
            <a:r>
              <a:rPr lang="zh-CN" altLang="en-US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网络数据挖掘研究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5CAD308-8148-4743-B8E2-4A4C871989BE}"/>
              </a:ext>
            </a:extLst>
          </p:cNvPr>
          <p:cNvSpPr txBox="1"/>
          <p:nvPr/>
        </p:nvSpPr>
        <p:spPr>
          <a:xfrm>
            <a:off x="683568" y="1185810"/>
            <a:ext cx="8136904" cy="17543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在国家自然科学基金重点项目支持下，聚焦网络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关键节点检测、社团挖掘和节点表征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等问题，从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距离动力学、自编码器、图神经网络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等出发提出的一系列相关算法得到了国际同行的认可，并发表在数据挖掘领域权威会议及期刊，如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KDD 2015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ICDM 2017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TKDD 2016, WWW2018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DASFAA 2018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IJCAI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等，国内外相关小组跟进并引用相关工作。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1B2F74C-357F-AF49-BF33-7B3103096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067" y="3214827"/>
            <a:ext cx="2678824" cy="208353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7A7B79-F67E-614D-87DE-3E93576E2F8B}"/>
              </a:ext>
            </a:extLst>
          </p:cNvPr>
          <p:cNvSpPr/>
          <p:nvPr/>
        </p:nvSpPr>
        <p:spPr>
          <a:xfrm>
            <a:off x="6246440" y="5373216"/>
            <a:ext cx="2502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Heiti SC Medium" pitchFamily="2" charset="-128"/>
                <a:ea typeface="Heiti SC Medium" pitchFamily="2" charset="-128"/>
              </a:rPr>
              <a:t>基于三元组损失的深度学习的网络表征 </a:t>
            </a:r>
            <a:r>
              <a:rPr lang="en-US" altLang="zh-CN" sz="1600" dirty="0">
                <a:latin typeface="Heiti SC Medium" pitchFamily="2" charset="-128"/>
                <a:ea typeface="Heiti SC Medium" pitchFamily="2" charset="-128"/>
              </a:rPr>
              <a:t>[</a:t>
            </a:r>
            <a:r>
              <a:rPr lang="en-US" altLang="zh-CN" sz="1200" dirty="0">
                <a:latin typeface="Heiti SC Medium" pitchFamily="2" charset="-128"/>
                <a:ea typeface="Heiti SC Medium" pitchFamily="2" charset="-128"/>
              </a:rPr>
              <a:t>IJCAI’19</a:t>
            </a:r>
            <a:r>
              <a:rPr lang="en-US" altLang="zh-CN" sz="1600" dirty="0">
                <a:latin typeface="Heiti SC Medium" pitchFamily="2" charset="-128"/>
                <a:ea typeface="Heiti SC Medium" pitchFamily="2" charset="-128"/>
              </a:rPr>
              <a:t>]</a:t>
            </a:r>
            <a:endParaRPr lang="zh-CN" altLang="en-US" sz="16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1ADC45A-BA65-4444-BE92-1EE9DAC681B4}"/>
              </a:ext>
            </a:extLst>
          </p:cNvPr>
          <p:cNvGrpSpPr/>
          <p:nvPr/>
        </p:nvGrpSpPr>
        <p:grpSpPr>
          <a:xfrm>
            <a:off x="395537" y="3429000"/>
            <a:ext cx="2880319" cy="2523287"/>
            <a:chOff x="2666379" y="2671825"/>
            <a:chExt cx="2572952" cy="166474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65E4652-DD79-D44B-98C4-CC9BB8916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353" y="2671825"/>
              <a:ext cx="2103007" cy="86594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57A40B2-0736-0749-8119-83CE14F47AB8}"/>
                </a:ext>
              </a:extLst>
            </p:cNvPr>
            <p:cNvSpPr txBox="1"/>
            <p:nvPr/>
          </p:nvSpPr>
          <p:spPr>
            <a:xfrm>
              <a:off x="2666379" y="3950761"/>
              <a:ext cx="2572952" cy="385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基于资源能力的关键节点检测</a:t>
              </a:r>
              <a:r>
                <a:rPr lang="en-US" altLang="zh-CN" sz="16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ProfitLeader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WWWJ’18</a:t>
              </a:r>
              <a:r>
                <a: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16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9">
            <a:extLst>
              <a:ext uri="{FF2B5EF4-FFF2-40B4-BE49-F238E27FC236}">
                <a16:creationId xmlns:a16="http://schemas.microsoft.com/office/drawing/2014/main" id="{A0FD039D-B4F6-DA49-B7FB-7404D46C9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69" y="517140"/>
            <a:ext cx="4649787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noProof="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华文中宋" panose="02010600040101010101" pitchFamily="2" charset="-122"/>
                <a:cs typeface="+mn-cs"/>
              </a:rPr>
              <a:t>时空数据挖掘</a:t>
            </a:r>
            <a:r>
              <a:rPr lang="zh-CN" altLang="en-US" sz="2400" b="1" dirty="0">
                <a:solidFill>
                  <a:srgbClr val="C00000"/>
                </a:solidFill>
                <a:ea typeface="华文中宋" panose="02010600040101010101" pitchFamily="2" charset="-122"/>
              </a:rPr>
              <a:t>研究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华文中宋" panose="02010600040101010101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CA4016-5DC0-EC47-959C-12E64803C107}"/>
              </a:ext>
            </a:extLst>
          </p:cNvPr>
          <p:cNvSpPr/>
          <p:nvPr/>
        </p:nvSpPr>
        <p:spPr>
          <a:xfrm>
            <a:off x="480694" y="1148099"/>
            <a:ext cx="8403943" cy="1393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zh-CN" b="1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国家重点研究计划项目</a:t>
            </a:r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支持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下，聚焦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时空对象的表征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轨迹压缩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POI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推荐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等应用研究</a:t>
            </a:r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提出了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基于事件表征的网络异常行为检测与预警等技术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，在网络空间安全事件、异常行为分析等业务中发挥了重要作用。相关的两篇文章分别获得</a:t>
            </a:r>
            <a:r>
              <a:rPr lang="en-US" altLang="zh-CN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DASFAA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最佳论文奖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《Big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Data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Mining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Analytics》</a:t>
            </a:r>
            <a:r>
              <a:rPr lang="zh-CN" altLang="en-US" b="1" dirty="0">
                <a:solidFill>
                  <a:srgbClr val="0B02B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最佳论文奖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46E7C3C8-732E-7045-8E77-7F661B4E0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423" b="7337"/>
          <a:stretch/>
        </p:blipFill>
        <p:spPr>
          <a:xfrm>
            <a:off x="390839" y="2700528"/>
            <a:ext cx="3317065" cy="30771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24A7A7D-90A8-F443-8DDD-2D7D25AA83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135" y="2765388"/>
            <a:ext cx="2258860" cy="137620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FE71D5-D5BE-5E43-B7B7-BA00866923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365104"/>
            <a:ext cx="2261091" cy="14125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0A128D-8E57-D348-8B94-42BD69C2F52E}"/>
              </a:ext>
            </a:extLst>
          </p:cNvPr>
          <p:cNvSpPr txBox="1"/>
          <p:nvPr/>
        </p:nvSpPr>
        <p:spPr>
          <a:xfrm>
            <a:off x="1503902" y="59363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轨迹压缩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CBA4D75-7B22-624E-9849-496A72019FA1}"/>
              </a:ext>
            </a:extLst>
          </p:cNvPr>
          <p:cNvSpPr txBox="1"/>
          <p:nvPr/>
        </p:nvSpPr>
        <p:spPr>
          <a:xfrm>
            <a:off x="4682665" y="59363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轨迹预测</a:t>
            </a:r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BFD48A5C-83E1-084C-A581-BC6EAD70A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009227" y="2949266"/>
            <a:ext cx="2875410" cy="263997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D63FA7A-6C03-3648-87AD-0305DE2B8063}"/>
              </a:ext>
            </a:extLst>
          </p:cNvPr>
          <p:cNvSpPr txBox="1"/>
          <p:nvPr/>
        </p:nvSpPr>
        <p:spPr>
          <a:xfrm>
            <a:off x="7249360" y="593630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轨迹表征</a:t>
            </a:r>
          </a:p>
        </p:txBody>
      </p:sp>
    </p:spTree>
    <p:extLst>
      <p:ext uri="{BB962C8B-B14F-4D97-AF65-F5344CB8AC3E}">
        <p14:creationId xmlns:p14="http://schemas.microsoft.com/office/powerpoint/2010/main" val="154154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660206-6449-2B46-A394-AAF5948EE75D}"/>
              </a:ext>
            </a:extLst>
          </p:cNvPr>
          <p:cNvSpPr txBox="1"/>
          <p:nvPr/>
        </p:nvSpPr>
        <p:spPr>
          <a:xfrm>
            <a:off x="2051720" y="2852936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</a:t>
            </a:r>
            <a:r>
              <a:rPr kumimoji="1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 </a:t>
            </a:r>
            <a:r>
              <a:rPr kumimoji="1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应用研究</a:t>
            </a:r>
          </a:p>
        </p:txBody>
      </p:sp>
    </p:spTree>
    <p:extLst>
      <p:ext uri="{BB962C8B-B14F-4D97-AF65-F5344CB8AC3E}">
        <p14:creationId xmlns:p14="http://schemas.microsoft.com/office/powerpoint/2010/main" val="1816579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08D5FF5E-7A1C-FE4F-A240-931FF32CFBD8}"/>
              </a:ext>
            </a:extLst>
          </p:cNvPr>
          <p:cNvGrpSpPr/>
          <p:nvPr/>
        </p:nvGrpSpPr>
        <p:grpSpPr>
          <a:xfrm>
            <a:off x="899592" y="1772816"/>
            <a:ext cx="7349652" cy="1497213"/>
            <a:chOff x="1787685" y="3344540"/>
            <a:chExt cx="7349652" cy="1497213"/>
          </a:xfrm>
        </p:grpSpPr>
        <p:sp>
          <p:nvSpPr>
            <p:cNvPr id="22" name="圆角矩形 108">
              <a:extLst>
                <a:ext uri="{FF2B5EF4-FFF2-40B4-BE49-F238E27FC236}">
                  <a16:creationId xmlns:a16="http://schemas.microsoft.com/office/drawing/2014/main" id="{11A8C5F3-8037-7043-822E-D2CA31658D26}"/>
                </a:ext>
              </a:extLst>
            </p:cNvPr>
            <p:cNvSpPr/>
            <p:nvPr/>
          </p:nvSpPr>
          <p:spPr>
            <a:xfrm>
              <a:off x="2999121" y="3344540"/>
              <a:ext cx="3178096" cy="1497213"/>
            </a:xfrm>
            <a:prstGeom prst="roundRect">
              <a:avLst>
                <a:gd name="adj" fmla="val 5292"/>
              </a:avLst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角矩形 108">
              <a:extLst>
                <a:ext uri="{FF2B5EF4-FFF2-40B4-BE49-F238E27FC236}">
                  <a16:creationId xmlns:a16="http://schemas.microsoft.com/office/drawing/2014/main" id="{DCC37ABE-AAF5-1248-8643-0BF8C6AFF0FB}"/>
                </a:ext>
              </a:extLst>
            </p:cNvPr>
            <p:cNvSpPr/>
            <p:nvPr/>
          </p:nvSpPr>
          <p:spPr>
            <a:xfrm>
              <a:off x="1787685" y="3344540"/>
              <a:ext cx="778556" cy="1469678"/>
            </a:xfrm>
            <a:prstGeom prst="roundRect">
              <a:avLst>
                <a:gd name="adj" fmla="val 11773"/>
              </a:avLst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平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台</a:t>
              </a:r>
            </a:p>
          </p:txBody>
        </p:sp>
        <p:sp>
          <p:nvSpPr>
            <p:cNvPr id="24" name="圆角矩形 159">
              <a:extLst>
                <a:ext uri="{FF2B5EF4-FFF2-40B4-BE49-F238E27FC236}">
                  <a16:creationId xmlns:a16="http://schemas.microsoft.com/office/drawing/2014/main" id="{9249740E-C493-1A49-9636-EE5303D49A54}"/>
                </a:ext>
              </a:extLst>
            </p:cNvPr>
            <p:cNvSpPr/>
            <p:nvPr/>
          </p:nvSpPr>
          <p:spPr>
            <a:xfrm>
              <a:off x="3087674" y="4381079"/>
              <a:ext cx="2962290" cy="360000"/>
            </a:xfrm>
            <a:prstGeom prst="roundRect">
              <a:avLst/>
            </a:prstGeom>
            <a:solidFill>
              <a:srgbClr val="002060"/>
            </a:solidFill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</a:rPr>
                <a:t>跨域多中心分布式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</a:rPr>
                <a:t>AI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</a:rPr>
                <a:t>平台</a:t>
              </a:r>
            </a:p>
          </p:txBody>
        </p:sp>
        <p:sp>
          <p:nvSpPr>
            <p:cNvPr id="25" name="圆角矩形 160">
              <a:extLst>
                <a:ext uri="{FF2B5EF4-FFF2-40B4-BE49-F238E27FC236}">
                  <a16:creationId xmlns:a16="http://schemas.microsoft.com/office/drawing/2014/main" id="{4623F823-5EA9-5A47-8A8F-B1D531D60A4C}"/>
                </a:ext>
              </a:extLst>
            </p:cNvPr>
            <p:cNvSpPr/>
            <p:nvPr/>
          </p:nvSpPr>
          <p:spPr>
            <a:xfrm>
              <a:off x="3071745" y="3889480"/>
              <a:ext cx="2962290" cy="360000"/>
            </a:xfrm>
            <a:prstGeom prst="roundRect">
              <a:avLst/>
            </a:prstGeom>
            <a:solidFill>
              <a:srgbClr val="002060"/>
            </a:solidFill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</a:rPr>
                <a:t>基于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</a:rPr>
                <a:t>AI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</a:rPr>
                <a:t>的智慧运营平台</a:t>
              </a:r>
            </a:p>
          </p:txBody>
        </p:sp>
        <p:sp>
          <p:nvSpPr>
            <p:cNvPr id="26" name="圆角矩形 161">
              <a:extLst>
                <a:ext uri="{FF2B5EF4-FFF2-40B4-BE49-F238E27FC236}">
                  <a16:creationId xmlns:a16="http://schemas.microsoft.com/office/drawing/2014/main" id="{D386A2D4-67EA-4D49-80D9-CA2B6CE2A1E9}"/>
                </a:ext>
              </a:extLst>
            </p:cNvPr>
            <p:cNvSpPr/>
            <p:nvPr/>
          </p:nvSpPr>
          <p:spPr>
            <a:xfrm>
              <a:off x="3097137" y="3438787"/>
              <a:ext cx="2952831" cy="360000"/>
            </a:xfrm>
            <a:prstGeom prst="roundRect">
              <a:avLst/>
            </a:prstGeom>
            <a:solidFill>
              <a:srgbClr val="002060"/>
            </a:solidFill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</a:rPr>
                <a:t>无线电大数据监管平台</a:t>
              </a:r>
            </a:p>
          </p:txBody>
        </p:sp>
        <p:sp>
          <p:nvSpPr>
            <p:cNvPr id="27" name="箭头: 右 29">
              <a:extLst>
                <a:ext uri="{FF2B5EF4-FFF2-40B4-BE49-F238E27FC236}">
                  <a16:creationId xmlns:a16="http://schemas.microsoft.com/office/drawing/2014/main" id="{FBCAF3E1-B874-5947-83E8-1DC983C731FA}"/>
                </a:ext>
              </a:extLst>
            </p:cNvPr>
            <p:cNvSpPr/>
            <p:nvPr/>
          </p:nvSpPr>
          <p:spPr>
            <a:xfrm>
              <a:off x="2616090" y="3945998"/>
              <a:ext cx="298940" cy="303482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28" name="圆角矩形 159">
              <a:extLst>
                <a:ext uri="{FF2B5EF4-FFF2-40B4-BE49-F238E27FC236}">
                  <a16:creationId xmlns:a16="http://schemas.microsoft.com/office/drawing/2014/main" id="{E465B08F-4EC5-5C44-930B-35A05D0FA7C5}"/>
                </a:ext>
              </a:extLst>
            </p:cNvPr>
            <p:cNvSpPr/>
            <p:nvPr/>
          </p:nvSpPr>
          <p:spPr>
            <a:xfrm>
              <a:off x="6621015" y="4439001"/>
              <a:ext cx="2516322" cy="360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</a:rPr>
                <a:t>并行策略与优化调度</a:t>
              </a:r>
            </a:p>
          </p:txBody>
        </p:sp>
        <p:sp>
          <p:nvSpPr>
            <p:cNvPr id="29" name="圆角矩形 160">
              <a:extLst>
                <a:ext uri="{FF2B5EF4-FFF2-40B4-BE49-F238E27FC236}">
                  <a16:creationId xmlns:a16="http://schemas.microsoft.com/office/drawing/2014/main" id="{5CDB22B7-EDCC-4543-9B43-0E2B32360CC4}"/>
                </a:ext>
              </a:extLst>
            </p:cNvPr>
            <p:cNvSpPr/>
            <p:nvPr/>
          </p:nvSpPr>
          <p:spPr>
            <a:xfrm>
              <a:off x="6610097" y="3942843"/>
              <a:ext cx="2510559" cy="360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ea"/>
                </a:rPr>
                <a:t>用户画像与智能推荐</a:t>
              </a:r>
            </a:p>
          </p:txBody>
        </p:sp>
        <p:sp>
          <p:nvSpPr>
            <p:cNvPr id="30" name="圆角矩形 161">
              <a:extLst>
                <a:ext uri="{FF2B5EF4-FFF2-40B4-BE49-F238E27FC236}">
                  <a16:creationId xmlns:a16="http://schemas.microsoft.com/office/drawing/2014/main" id="{07C9C823-9CA9-9B49-8057-CE3E4B6482B4}"/>
                </a:ext>
              </a:extLst>
            </p:cNvPr>
            <p:cNvSpPr/>
            <p:nvPr/>
          </p:nvSpPr>
          <p:spPr>
            <a:xfrm>
              <a:off x="6610096" y="3410187"/>
              <a:ext cx="2510559" cy="360000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rgbClr val="00206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/>
                  <a:ea typeface="楷体" panose="02010609060101010101" pitchFamily="49" charset="-122"/>
                  <a:cs typeface="+mn-ea"/>
                </a:rPr>
                <a:t>大数据存储、检索、分析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</a:endParaRPr>
            </a:p>
          </p:txBody>
        </p:sp>
        <p:sp>
          <p:nvSpPr>
            <p:cNvPr id="31" name="箭头: 右 33">
              <a:extLst>
                <a:ext uri="{FF2B5EF4-FFF2-40B4-BE49-F238E27FC236}">
                  <a16:creationId xmlns:a16="http://schemas.microsoft.com/office/drawing/2014/main" id="{7279290D-F777-3E4A-8B83-AEE077EBC97A}"/>
                </a:ext>
              </a:extLst>
            </p:cNvPr>
            <p:cNvSpPr/>
            <p:nvPr/>
          </p:nvSpPr>
          <p:spPr>
            <a:xfrm>
              <a:off x="6239481" y="3942803"/>
              <a:ext cx="298940" cy="303482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00206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33" name="圆角矩形 108">
            <a:extLst>
              <a:ext uri="{FF2B5EF4-FFF2-40B4-BE49-F238E27FC236}">
                <a16:creationId xmlns:a16="http://schemas.microsoft.com/office/drawing/2014/main" id="{D87562F7-01E6-1044-B5E6-433C7C05B260}"/>
              </a:ext>
            </a:extLst>
          </p:cNvPr>
          <p:cNvSpPr/>
          <p:nvPr/>
        </p:nvSpPr>
        <p:spPr>
          <a:xfrm>
            <a:off x="2048913" y="3722818"/>
            <a:ext cx="3187839" cy="2010437"/>
          </a:xfrm>
          <a:prstGeom prst="roundRect">
            <a:avLst>
              <a:gd name="adj" fmla="val 5292"/>
            </a:avLst>
          </a:prstGeom>
          <a:solidFill>
            <a:schemeClr val="bg1"/>
          </a:solidFill>
          <a:ln w="6350">
            <a:solidFill>
              <a:srgbClr val="00206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108">
            <a:extLst>
              <a:ext uri="{FF2B5EF4-FFF2-40B4-BE49-F238E27FC236}">
                <a16:creationId xmlns:a16="http://schemas.microsoft.com/office/drawing/2014/main" id="{B7A67125-6857-FA4C-B101-F55301CAF8B3}"/>
              </a:ext>
            </a:extLst>
          </p:cNvPr>
          <p:cNvSpPr/>
          <p:nvPr/>
        </p:nvSpPr>
        <p:spPr>
          <a:xfrm>
            <a:off x="856963" y="3722819"/>
            <a:ext cx="811725" cy="2010436"/>
          </a:xfrm>
          <a:prstGeom prst="roundRect">
            <a:avLst>
              <a:gd name="adj" fmla="val 11773"/>
            </a:avLst>
          </a:prstGeom>
          <a:solidFill>
            <a:schemeClr val="bg1"/>
          </a:solidFill>
          <a:ln w="6350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法 </a:t>
            </a:r>
          </a:p>
        </p:txBody>
      </p:sp>
      <p:sp>
        <p:nvSpPr>
          <p:cNvPr id="35" name="圆角矩形 159">
            <a:extLst>
              <a:ext uri="{FF2B5EF4-FFF2-40B4-BE49-F238E27FC236}">
                <a16:creationId xmlns:a16="http://schemas.microsoft.com/office/drawing/2014/main" id="{576F6E15-749F-D24C-8CB4-5123111F2645}"/>
              </a:ext>
            </a:extLst>
          </p:cNvPr>
          <p:cNvSpPr/>
          <p:nvPr/>
        </p:nvSpPr>
        <p:spPr>
          <a:xfrm>
            <a:off x="2131280" y="3797746"/>
            <a:ext cx="2962290" cy="360000"/>
          </a:xfrm>
          <a:prstGeom prst="roundRect">
            <a:avLst/>
          </a:prstGeom>
          <a:solidFill>
            <a:srgbClr val="002060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脑科学领域</a:t>
            </a:r>
          </a:p>
        </p:txBody>
      </p:sp>
      <p:sp>
        <p:nvSpPr>
          <p:cNvPr id="36" name="圆角矩形 160">
            <a:extLst>
              <a:ext uri="{FF2B5EF4-FFF2-40B4-BE49-F238E27FC236}">
                <a16:creationId xmlns:a16="http://schemas.microsoft.com/office/drawing/2014/main" id="{DC7BB0F9-5F7F-EC47-B2A8-884DEB98B21C}"/>
              </a:ext>
            </a:extLst>
          </p:cNvPr>
          <p:cNvSpPr/>
          <p:nvPr/>
        </p:nvSpPr>
        <p:spPr>
          <a:xfrm>
            <a:off x="2131280" y="4267759"/>
            <a:ext cx="2962290" cy="360000"/>
          </a:xfrm>
          <a:prstGeom prst="roundRect">
            <a:avLst/>
          </a:prstGeom>
          <a:solidFill>
            <a:srgbClr val="002060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移动终端领域</a:t>
            </a:r>
          </a:p>
        </p:txBody>
      </p:sp>
      <p:sp>
        <p:nvSpPr>
          <p:cNvPr id="37" name="圆角矩形 161">
            <a:extLst>
              <a:ext uri="{FF2B5EF4-FFF2-40B4-BE49-F238E27FC236}">
                <a16:creationId xmlns:a16="http://schemas.microsoft.com/office/drawing/2014/main" id="{364A2AB3-872D-5A41-AF96-434FAF8C4C15}"/>
              </a:ext>
            </a:extLst>
          </p:cNvPr>
          <p:cNvSpPr/>
          <p:nvPr/>
        </p:nvSpPr>
        <p:spPr>
          <a:xfrm>
            <a:off x="2140738" y="4777950"/>
            <a:ext cx="2952831" cy="360000"/>
          </a:xfrm>
          <a:prstGeom prst="roundRect">
            <a:avLst/>
          </a:prstGeom>
          <a:solidFill>
            <a:srgbClr val="002060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能源电动车领域</a:t>
            </a:r>
          </a:p>
        </p:txBody>
      </p:sp>
      <p:sp>
        <p:nvSpPr>
          <p:cNvPr id="38" name="箭头: 右 39">
            <a:extLst>
              <a:ext uri="{FF2B5EF4-FFF2-40B4-BE49-F238E27FC236}">
                <a16:creationId xmlns:a16="http://schemas.microsoft.com/office/drawing/2014/main" id="{FF9551A5-9340-3840-8B3F-7D5FC21809C5}"/>
              </a:ext>
            </a:extLst>
          </p:cNvPr>
          <p:cNvSpPr/>
          <p:nvPr/>
        </p:nvSpPr>
        <p:spPr>
          <a:xfrm>
            <a:off x="1709330" y="4576295"/>
            <a:ext cx="298940" cy="303482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39" name="圆角矩形 159">
            <a:extLst>
              <a:ext uri="{FF2B5EF4-FFF2-40B4-BE49-F238E27FC236}">
                <a16:creationId xmlns:a16="http://schemas.microsoft.com/office/drawing/2014/main" id="{A72CDCED-9D6D-8B4D-86A3-20D0961654CA}"/>
              </a:ext>
            </a:extLst>
          </p:cNvPr>
          <p:cNvSpPr/>
          <p:nvPr/>
        </p:nvSpPr>
        <p:spPr>
          <a:xfrm>
            <a:off x="5679377" y="3754569"/>
            <a:ext cx="2510558" cy="360000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基于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Microsoft YaHei" panose="020B0503020204020204" pitchFamily="34" charset="-122"/>
                <a:cs typeface="+mn-ea"/>
              </a:rPr>
              <a:t>AI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的疾病早期诊断</a:t>
            </a:r>
          </a:p>
        </p:txBody>
      </p:sp>
      <p:sp>
        <p:nvSpPr>
          <p:cNvPr id="40" name="圆角矩形 160">
            <a:extLst>
              <a:ext uri="{FF2B5EF4-FFF2-40B4-BE49-F238E27FC236}">
                <a16:creationId xmlns:a16="http://schemas.microsoft.com/office/drawing/2014/main" id="{B1E3C399-8DE2-C04A-8016-8EB7FC2FB738}"/>
              </a:ext>
            </a:extLst>
          </p:cNvPr>
          <p:cNvSpPr/>
          <p:nvPr/>
        </p:nvSpPr>
        <p:spPr>
          <a:xfrm>
            <a:off x="5679376" y="4259051"/>
            <a:ext cx="2510559" cy="360000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基站定位、流量预测</a:t>
            </a:r>
          </a:p>
        </p:txBody>
      </p:sp>
      <p:sp>
        <p:nvSpPr>
          <p:cNvPr id="41" name="圆角矩形 161">
            <a:extLst>
              <a:ext uri="{FF2B5EF4-FFF2-40B4-BE49-F238E27FC236}">
                <a16:creationId xmlns:a16="http://schemas.microsoft.com/office/drawing/2014/main" id="{1A026A5D-9BDE-6846-A7FE-5435D6A60205}"/>
              </a:ext>
            </a:extLst>
          </p:cNvPr>
          <p:cNvSpPr/>
          <p:nvPr/>
        </p:nvSpPr>
        <p:spPr>
          <a:xfrm>
            <a:off x="5679375" y="4769242"/>
            <a:ext cx="2491571" cy="360000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电池容量预测、故障预警</a:t>
            </a:r>
          </a:p>
        </p:txBody>
      </p:sp>
      <p:sp>
        <p:nvSpPr>
          <p:cNvPr id="42" name="箭头: 右 43">
            <a:extLst>
              <a:ext uri="{FF2B5EF4-FFF2-40B4-BE49-F238E27FC236}">
                <a16:creationId xmlns:a16="http://schemas.microsoft.com/office/drawing/2014/main" id="{4B6F2B3C-1ADD-8946-A67D-88F38BB105CF}"/>
              </a:ext>
            </a:extLst>
          </p:cNvPr>
          <p:cNvSpPr/>
          <p:nvPr/>
        </p:nvSpPr>
        <p:spPr>
          <a:xfrm>
            <a:off x="5292080" y="4576295"/>
            <a:ext cx="298940" cy="303482"/>
          </a:xfrm>
          <a:prstGeom prst="rightArrow">
            <a:avLst/>
          </a:prstGeom>
          <a:solidFill>
            <a:schemeClr val="bg1"/>
          </a:solidFill>
          <a:ln w="1270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45" name="Text Box 3">
            <a:extLst>
              <a:ext uri="{FF2B5EF4-FFF2-40B4-BE49-F238E27FC236}">
                <a16:creationId xmlns:a16="http://schemas.microsoft.com/office/drawing/2014/main" id="{1F308BF7-E87E-5E43-BE7D-78DDFB68F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221" y="548680"/>
            <a:ext cx="20875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应用领域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B02BF"/>
              </a:solidFill>
              <a:effectLst/>
              <a:uLnTx/>
              <a:uFillTx/>
              <a:latin typeface="Goudy Stout" panose="0202090407030B020401" pitchFamily="18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6" name="Line 25">
            <a:extLst>
              <a:ext uri="{FF2B5EF4-FFF2-40B4-BE49-F238E27FC236}">
                <a16:creationId xmlns:a16="http://schemas.microsoft.com/office/drawing/2014/main" id="{36379010-57DE-224E-B35C-EAFFEEF351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925" y="1124744"/>
            <a:ext cx="1799531" cy="0"/>
          </a:xfrm>
          <a:prstGeom prst="line">
            <a:avLst/>
          </a:prstGeom>
          <a:noFill/>
          <a:ln w="50800">
            <a:solidFill>
              <a:srgbClr val="0B02BF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3" name="圆角矩形 161">
            <a:extLst>
              <a:ext uri="{FF2B5EF4-FFF2-40B4-BE49-F238E27FC236}">
                <a16:creationId xmlns:a16="http://schemas.microsoft.com/office/drawing/2014/main" id="{364A2AB3-872D-5A41-AF96-434FAF8C4C15}"/>
              </a:ext>
            </a:extLst>
          </p:cNvPr>
          <p:cNvSpPr/>
          <p:nvPr/>
        </p:nvSpPr>
        <p:spPr>
          <a:xfrm>
            <a:off x="2140738" y="5245641"/>
            <a:ext cx="2952831" cy="360000"/>
          </a:xfrm>
          <a:prstGeom prst="roundRect">
            <a:avLst/>
          </a:prstGeom>
          <a:solidFill>
            <a:srgbClr val="002060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光通信领域</a:t>
            </a:r>
          </a:p>
        </p:txBody>
      </p:sp>
      <p:sp>
        <p:nvSpPr>
          <p:cNvPr id="44" name="圆角矩形 161">
            <a:extLst>
              <a:ext uri="{FF2B5EF4-FFF2-40B4-BE49-F238E27FC236}">
                <a16:creationId xmlns:a16="http://schemas.microsoft.com/office/drawing/2014/main" id="{1A026A5D-9BDE-6846-A7FE-5435D6A60205}"/>
              </a:ext>
            </a:extLst>
          </p:cNvPr>
          <p:cNvSpPr/>
          <p:nvPr/>
        </p:nvSpPr>
        <p:spPr>
          <a:xfrm>
            <a:off x="5698364" y="5355682"/>
            <a:ext cx="2491571" cy="360000"/>
          </a:xfrm>
          <a:prstGeom prst="roundRect">
            <a:avLst/>
          </a:prstGeom>
          <a:solidFill>
            <a:schemeClr val="bg1"/>
          </a:solidFill>
          <a:ln w="6350">
            <a:solidFill>
              <a:srgbClr val="00206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ea"/>
              </a:rPr>
              <a:t>器件损伤建模与补偿</a:t>
            </a:r>
          </a:p>
        </p:txBody>
      </p:sp>
    </p:spTree>
    <p:extLst>
      <p:ext uri="{BB962C8B-B14F-4D97-AF65-F5344CB8AC3E}">
        <p14:creationId xmlns:p14="http://schemas.microsoft.com/office/powerpoint/2010/main" val="387630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内容占位符 2">
            <a:extLst>
              <a:ext uri="{FF2B5EF4-FFF2-40B4-BE49-F238E27FC236}">
                <a16:creationId xmlns:a16="http://schemas.microsoft.com/office/drawing/2014/main" id="{3B144921-0FFB-BE45-9B5D-E525C909B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606" y="1916833"/>
            <a:ext cx="5500687" cy="309634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SzPct val="70000"/>
              <a:buFont typeface="Wingdings 2" pitchFamily="2" charset="2"/>
              <a:buNone/>
            </a:pP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一、实验室简介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SzPct val="70000"/>
              <a:buFont typeface="Wingdings 2" pitchFamily="2" charset="2"/>
              <a:buNone/>
            </a:pP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二、代表性工作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lnSpc>
                <a:spcPct val="150000"/>
              </a:lnSpc>
              <a:buSzPct val="70000"/>
              <a:buFont typeface="Wingdings 2" pitchFamily="2" charset="2"/>
              <a:buNone/>
            </a:pP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工程应用</a:t>
            </a:r>
            <a:endParaRPr lang="en-US" altLang="zh-CN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3" name="TextBox 4">
            <a:extLst>
              <a:ext uri="{FF2B5EF4-FFF2-40B4-BE49-F238E27FC236}">
                <a16:creationId xmlns:a16="http://schemas.microsoft.com/office/drawing/2014/main" id="{4F088885-7913-314C-A6A4-17B7E2FCD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714375"/>
            <a:ext cx="6264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0B02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B02B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302670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2996952"/>
            <a:ext cx="8106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0036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大数据分析与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挖掘平台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itannic Bold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068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 rot="5400000">
            <a:off x="-1143054" y="3702223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无线电大数据监管平台设计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63687" y="1700807"/>
            <a:ext cx="1011929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991063"/>
            <a:ext cx="6306083" cy="58632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490AC4-A574-CA47-BF14-4B7C81A3D256}"/>
              </a:ext>
            </a:extLst>
          </p:cNvPr>
          <p:cNvSpPr txBox="1"/>
          <p:nvPr/>
        </p:nvSpPr>
        <p:spPr>
          <a:xfrm>
            <a:off x="570329" y="303039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华文中宋" panose="02010600040101010101" pitchFamily="2" charset="-122"/>
                <a:cs typeface="+mn-cs"/>
              </a:rPr>
              <a:t>无线电大数据监管平台（零点科技）</a:t>
            </a:r>
          </a:p>
        </p:txBody>
      </p:sp>
    </p:spTree>
    <p:extLst>
      <p:ext uri="{BB962C8B-B14F-4D97-AF65-F5344CB8AC3E}">
        <p14:creationId xmlns:p14="http://schemas.microsoft.com/office/powerpoint/2010/main" val="4233732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文本框 67"/>
          <p:cNvSpPr txBox="1"/>
          <p:nvPr/>
        </p:nvSpPr>
        <p:spPr>
          <a:xfrm>
            <a:off x="251520" y="116632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三、项目解决方案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—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数据分析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11560" y="684396"/>
            <a:ext cx="735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SPARK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的无线电大数据计算与分析（分析任务）</a:t>
            </a:r>
          </a:p>
        </p:txBody>
      </p:sp>
      <p:graphicFrame>
        <p:nvGraphicFramePr>
          <p:cNvPr id="116" name="图示 115"/>
          <p:cNvGraphicFramePr/>
          <p:nvPr/>
        </p:nvGraphicFramePr>
        <p:xfrm>
          <a:off x="3275856" y="1628800"/>
          <a:ext cx="4848200" cy="456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" name="内容占位符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3939" y="1652272"/>
            <a:ext cx="2701621" cy="1449343"/>
          </a:xfrm>
          <a:prstGeom prst="rect">
            <a:avLst/>
          </a:prstGeom>
        </p:spPr>
      </p:pic>
      <p:pic>
        <p:nvPicPr>
          <p:cNvPr id="118" name="图片 117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5" y="2411042"/>
            <a:ext cx="2977604" cy="1888683"/>
          </a:xfrm>
          <a:prstGeom prst="rect">
            <a:avLst/>
          </a:prstGeom>
        </p:spPr>
      </p:pic>
      <p:pic>
        <p:nvPicPr>
          <p:cNvPr id="11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54" y="3184086"/>
            <a:ext cx="3048557" cy="16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21382" y="3557754"/>
            <a:ext cx="2858532" cy="1786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5900" y="4076185"/>
            <a:ext cx="2082029" cy="23043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CFCDBEB-A3FA-4149-A208-4CC29AB89588}"/>
              </a:ext>
            </a:extLst>
          </p:cNvPr>
          <p:cNvSpPr txBox="1"/>
          <p:nvPr/>
        </p:nvSpPr>
        <p:spPr>
          <a:xfrm>
            <a:off x="713939" y="6380506"/>
            <a:ext cx="7746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据悉：目前已部署到十几个省份。</a:t>
            </a:r>
          </a:p>
        </p:txBody>
      </p:sp>
    </p:spTree>
    <p:extLst>
      <p:ext uri="{BB962C8B-B14F-4D97-AF65-F5344CB8AC3E}">
        <p14:creationId xmlns:p14="http://schemas.microsoft.com/office/powerpoint/2010/main" val="3542956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4F6397E-2B84-5749-A1FD-13EE44C04DE4}"/>
              </a:ext>
            </a:extLst>
          </p:cNvPr>
          <p:cNvSpPr txBox="1"/>
          <p:nvPr/>
        </p:nvSpPr>
        <p:spPr>
          <a:xfrm>
            <a:off x="461421" y="1291269"/>
            <a:ext cx="8359051" cy="14976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平台框架：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建立以模块为基础件的低耦合框架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，方便管理和后期扩展。目前主要包括四个基本模块：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数据学习模块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（数据层），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画像技术模块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（画像层）、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推荐算法模块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（算法层）和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两个场景模块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（应用层）。每个模块自成体系，在应用层调用下面三个模块进行分析和处理，同时提供电信内部及第三方开发调用。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6A8894-1982-DC4C-8456-40CB83E60C85}"/>
              </a:ext>
            </a:extLst>
          </p:cNvPr>
          <p:cNvGrpSpPr/>
          <p:nvPr/>
        </p:nvGrpSpPr>
        <p:grpSpPr>
          <a:xfrm>
            <a:off x="827584" y="3140968"/>
            <a:ext cx="7200265" cy="3093720"/>
            <a:chOff x="2989" y="2961"/>
            <a:chExt cx="11339" cy="756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16F6170-2B50-4B45-96A1-6A650A39472E}"/>
                </a:ext>
              </a:extLst>
            </p:cNvPr>
            <p:cNvSpPr/>
            <p:nvPr/>
          </p:nvSpPr>
          <p:spPr>
            <a:xfrm>
              <a:off x="4223" y="9109"/>
              <a:ext cx="10105" cy="7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基础数据（采用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Hadoop/Spark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下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HBASE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存储）</a:t>
              </a:r>
            </a:p>
          </p:txBody>
        </p:sp>
        <p:sp>
          <p:nvSpPr>
            <p:cNvPr id="6" name="上箭头 5">
              <a:extLst>
                <a:ext uri="{FF2B5EF4-FFF2-40B4-BE49-F238E27FC236}">
                  <a16:creationId xmlns:a16="http://schemas.microsoft.com/office/drawing/2014/main" id="{014507A9-0693-9842-8BC4-E30EA598719F}"/>
                </a:ext>
              </a:extLst>
            </p:cNvPr>
            <p:cNvSpPr/>
            <p:nvPr/>
          </p:nvSpPr>
          <p:spPr>
            <a:xfrm>
              <a:off x="6996" y="6113"/>
              <a:ext cx="520" cy="413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EDE36B1-54FE-684A-8EF5-129B1C6F48B1}"/>
                </a:ext>
              </a:extLst>
            </p:cNvPr>
            <p:cNvSpPr/>
            <p:nvPr/>
          </p:nvSpPr>
          <p:spPr>
            <a:xfrm>
              <a:off x="4223" y="7827"/>
              <a:ext cx="10105" cy="7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数据学习层（去噪、特征筛选、生成、降维等）</a:t>
              </a:r>
            </a:p>
          </p:txBody>
        </p:sp>
        <p:sp>
          <p:nvSpPr>
            <p:cNvPr id="8" name="圆柱形 8">
              <a:extLst>
                <a:ext uri="{FF2B5EF4-FFF2-40B4-BE49-F238E27FC236}">
                  <a16:creationId xmlns:a16="http://schemas.microsoft.com/office/drawing/2014/main" id="{8324D762-60D9-6F49-B9A2-94CEB3924153}"/>
                </a:ext>
              </a:extLst>
            </p:cNvPr>
            <p:cNvSpPr/>
            <p:nvPr/>
          </p:nvSpPr>
          <p:spPr>
            <a:xfrm>
              <a:off x="5297" y="10117"/>
              <a:ext cx="465" cy="39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圆柱形 9">
              <a:extLst>
                <a:ext uri="{FF2B5EF4-FFF2-40B4-BE49-F238E27FC236}">
                  <a16:creationId xmlns:a16="http://schemas.microsoft.com/office/drawing/2014/main" id="{ADB0B9E9-7A30-A74B-8F6D-3D25AD0AC637}"/>
                </a:ext>
              </a:extLst>
            </p:cNvPr>
            <p:cNvSpPr/>
            <p:nvPr/>
          </p:nvSpPr>
          <p:spPr>
            <a:xfrm>
              <a:off x="5853" y="10117"/>
              <a:ext cx="465" cy="39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圆柱形 10">
              <a:extLst>
                <a:ext uri="{FF2B5EF4-FFF2-40B4-BE49-F238E27FC236}">
                  <a16:creationId xmlns:a16="http://schemas.microsoft.com/office/drawing/2014/main" id="{CC0733D2-5A87-7C48-9A1F-89436D32C5FC}"/>
                </a:ext>
              </a:extLst>
            </p:cNvPr>
            <p:cNvSpPr/>
            <p:nvPr/>
          </p:nvSpPr>
          <p:spPr>
            <a:xfrm>
              <a:off x="6531" y="10117"/>
              <a:ext cx="465" cy="39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圆柱形 11">
              <a:extLst>
                <a:ext uri="{FF2B5EF4-FFF2-40B4-BE49-F238E27FC236}">
                  <a16:creationId xmlns:a16="http://schemas.microsoft.com/office/drawing/2014/main" id="{22CDC28E-A86D-0143-B1D1-E09E600E0938}"/>
                </a:ext>
              </a:extLst>
            </p:cNvPr>
            <p:cNvSpPr/>
            <p:nvPr/>
          </p:nvSpPr>
          <p:spPr>
            <a:xfrm>
              <a:off x="9002" y="10131"/>
              <a:ext cx="465" cy="39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圆柱形 12">
              <a:extLst>
                <a:ext uri="{FF2B5EF4-FFF2-40B4-BE49-F238E27FC236}">
                  <a16:creationId xmlns:a16="http://schemas.microsoft.com/office/drawing/2014/main" id="{7FD6E513-61B5-8945-8FB3-AF9593552F3D}"/>
                </a:ext>
              </a:extLst>
            </p:cNvPr>
            <p:cNvSpPr/>
            <p:nvPr/>
          </p:nvSpPr>
          <p:spPr>
            <a:xfrm>
              <a:off x="9651" y="10131"/>
              <a:ext cx="465" cy="39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圆柱形 13">
              <a:extLst>
                <a:ext uri="{FF2B5EF4-FFF2-40B4-BE49-F238E27FC236}">
                  <a16:creationId xmlns:a16="http://schemas.microsoft.com/office/drawing/2014/main" id="{11B377D6-D8EE-7D47-8E1A-43499B2AB54B}"/>
                </a:ext>
              </a:extLst>
            </p:cNvPr>
            <p:cNvSpPr/>
            <p:nvPr/>
          </p:nvSpPr>
          <p:spPr>
            <a:xfrm>
              <a:off x="10300" y="10131"/>
              <a:ext cx="465" cy="39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圆柱形 14">
              <a:extLst>
                <a:ext uri="{FF2B5EF4-FFF2-40B4-BE49-F238E27FC236}">
                  <a16:creationId xmlns:a16="http://schemas.microsoft.com/office/drawing/2014/main" id="{134E559B-2327-8F4B-8896-B5784F0A5CBA}"/>
                </a:ext>
              </a:extLst>
            </p:cNvPr>
            <p:cNvSpPr/>
            <p:nvPr/>
          </p:nvSpPr>
          <p:spPr>
            <a:xfrm>
              <a:off x="12475" y="10117"/>
              <a:ext cx="465" cy="39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圆柱形 15">
              <a:extLst>
                <a:ext uri="{FF2B5EF4-FFF2-40B4-BE49-F238E27FC236}">
                  <a16:creationId xmlns:a16="http://schemas.microsoft.com/office/drawing/2014/main" id="{8530CC1E-CA04-474D-9286-F9229DBF07DF}"/>
                </a:ext>
              </a:extLst>
            </p:cNvPr>
            <p:cNvSpPr/>
            <p:nvPr/>
          </p:nvSpPr>
          <p:spPr>
            <a:xfrm>
              <a:off x="13124" y="10131"/>
              <a:ext cx="465" cy="39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圆柱形 16">
              <a:extLst>
                <a:ext uri="{FF2B5EF4-FFF2-40B4-BE49-F238E27FC236}">
                  <a16:creationId xmlns:a16="http://schemas.microsoft.com/office/drawing/2014/main" id="{8915DB40-0ADB-604E-A534-D52175D98DEC}"/>
                </a:ext>
              </a:extLst>
            </p:cNvPr>
            <p:cNvSpPr/>
            <p:nvPr/>
          </p:nvSpPr>
          <p:spPr>
            <a:xfrm>
              <a:off x="13773" y="10131"/>
              <a:ext cx="465" cy="397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17" name="直接箭头连接符 18">
              <a:extLst>
                <a:ext uri="{FF2B5EF4-FFF2-40B4-BE49-F238E27FC236}">
                  <a16:creationId xmlns:a16="http://schemas.microsoft.com/office/drawing/2014/main" id="{A7A68A4D-929C-A44C-8283-F11CD9383E0D}"/>
                </a:ext>
              </a:extLst>
            </p:cNvPr>
            <p:cNvCxnSpPr/>
            <p:nvPr/>
          </p:nvCxnSpPr>
          <p:spPr>
            <a:xfrm flipV="1">
              <a:off x="5523" y="9848"/>
              <a:ext cx="9" cy="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9">
              <a:extLst>
                <a:ext uri="{FF2B5EF4-FFF2-40B4-BE49-F238E27FC236}">
                  <a16:creationId xmlns:a16="http://schemas.microsoft.com/office/drawing/2014/main" id="{627242FE-BF96-2B40-930E-4CB8BA8C2FBA}"/>
                </a:ext>
              </a:extLst>
            </p:cNvPr>
            <p:cNvCxnSpPr/>
            <p:nvPr/>
          </p:nvCxnSpPr>
          <p:spPr>
            <a:xfrm flipV="1">
              <a:off x="6085" y="9848"/>
              <a:ext cx="9" cy="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20">
              <a:extLst>
                <a:ext uri="{FF2B5EF4-FFF2-40B4-BE49-F238E27FC236}">
                  <a16:creationId xmlns:a16="http://schemas.microsoft.com/office/drawing/2014/main" id="{DF2E8B2F-57CC-3242-AC71-724B47637126}"/>
                </a:ext>
              </a:extLst>
            </p:cNvPr>
            <p:cNvCxnSpPr/>
            <p:nvPr/>
          </p:nvCxnSpPr>
          <p:spPr>
            <a:xfrm flipV="1">
              <a:off x="6749" y="9857"/>
              <a:ext cx="9" cy="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21">
              <a:extLst>
                <a:ext uri="{FF2B5EF4-FFF2-40B4-BE49-F238E27FC236}">
                  <a16:creationId xmlns:a16="http://schemas.microsoft.com/office/drawing/2014/main" id="{A7E68B61-65B1-684F-B2C8-99D4E16AD77E}"/>
                </a:ext>
              </a:extLst>
            </p:cNvPr>
            <p:cNvCxnSpPr/>
            <p:nvPr/>
          </p:nvCxnSpPr>
          <p:spPr>
            <a:xfrm flipV="1">
              <a:off x="9220" y="9880"/>
              <a:ext cx="9" cy="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2">
              <a:extLst>
                <a:ext uri="{FF2B5EF4-FFF2-40B4-BE49-F238E27FC236}">
                  <a16:creationId xmlns:a16="http://schemas.microsoft.com/office/drawing/2014/main" id="{9FEB741C-FAB7-7F4D-8901-95E3E2B21278}"/>
                </a:ext>
              </a:extLst>
            </p:cNvPr>
            <p:cNvCxnSpPr/>
            <p:nvPr/>
          </p:nvCxnSpPr>
          <p:spPr>
            <a:xfrm flipV="1">
              <a:off x="9879" y="9880"/>
              <a:ext cx="9" cy="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3">
              <a:extLst>
                <a:ext uri="{FF2B5EF4-FFF2-40B4-BE49-F238E27FC236}">
                  <a16:creationId xmlns:a16="http://schemas.microsoft.com/office/drawing/2014/main" id="{0C982C2B-94A6-0F47-9FB4-2BBFE2C63F3F}"/>
                </a:ext>
              </a:extLst>
            </p:cNvPr>
            <p:cNvCxnSpPr/>
            <p:nvPr/>
          </p:nvCxnSpPr>
          <p:spPr>
            <a:xfrm flipV="1">
              <a:off x="10532" y="9848"/>
              <a:ext cx="9" cy="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4">
              <a:extLst>
                <a:ext uri="{FF2B5EF4-FFF2-40B4-BE49-F238E27FC236}">
                  <a16:creationId xmlns:a16="http://schemas.microsoft.com/office/drawing/2014/main" id="{F22C98A8-DEAC-2B40-8D60-FE1AAA7B87B3}"/>
                </a:ext>
              </a:extLst>
            </p:cNvPr>
            <p:cNvCxnSpPr/>
            <p:nvPr/>
          </p:nvCxnSpPr>
          <p:spPr>
            <a:xfrm flipV="1">
              <a:off x="12701" y="9880"/>
              <a:ext cx="9" cy="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5">
              <a:extLst>
                <a:ext uri="{FF2B5EF4-FFF2-40B4-BE49-F238E27FC236}">
                  <a16:creationId xmlns:a16="http://schemas.microsoft.com/office/drawing/2014/main" id="{80A88FF4-E4D7-0646-BAC3-BAE89E409EEE}"/>
                </a:ext>
              </a:extLst>
            </p:cNvPr>
            <p:cNvCxnSpPr/>
            <p:nvPr/>
          </p:nvCxnSpPr>
          <p:spPr>
            <a:xfrm flipV="1">
              <a:off x="13342" y="9848"/>
              <a:ext cx="9" cy="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6">
              <a:extLst>
                <a:ext uri="{FF2B5EF4-FFF2-40B4-BE49-F238E27FC236}">
                  <a16:creationId xmlns:a16="http://schemas.microsoft.com/office/drawing/2014/main" id="{F93423D1-128F-D745-9FEC-55F3892F37A7}"/>
                </a:ext>
              </a:extLst>
            </p:cNvPr>
            <p:cNvCxnSpPr/>
            <p:nvPr/>
          </p:nvCxnSpPr>
          <p:spPr>
            <a:xfrm flipV="1">
              <a:off x="14005" y="9829"/>
              <a:ext cx="9" cy="3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9E28F8-116E-5049-9181-23907F34845D}"/>
                </a:ext>
              </a:extLst>
            </p:cNvPr>
            <p:cNvSpPr/>
            <p:nvPr/>
          </p:nvSpPr>
          <p:spPr>
            <a:xfrm>
              <a:off x="4218" y="6573"/>
              <a:ext cx="6159" cy="7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用户画像层（画像体系）</a:t>
              </a:r>
            </a:p>
          </p:txBody>
        </p:sp>
        <p:sp>
          <p:nvSpPr>
            <p:cNvPr id="27" name="上箭头 26">
              <a:extLst>
                <a:ext uri="{FF2B5EF4-FFF2-40B4-BE49-F238E27FC236}">
                  <a16:creationId xmlns:a16="http://schemas.microsoft.com/office/drawing/2014/main" id="{7D2E384B-51EA-014E-87B2-DAAF66F0B05A}"/>
                </a:ext>
              </a:extLst>
            </p:cNvPr>
            <p:cNvSpPr/>
            <p:nvPr/>
          </p:nvSpPr>
          <p:spPr>
            <a:xfrm>
              <a:off x="9275" y="8654"/>
              <a:ext cx="520" cy="437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上箭头 27">
              <a:extLst>
                <a:ext uri="{FF2B5EF4-FFF2-40B4-BE49-F238E27FC236}">
                  <a16:creationId xmlns:a16="http://schemas.microsoft.com/office/drawing/2014/main" id="{70D1B38A-E1D7-4447-932F-CE4F21E05590}"/>
                </a:ext>
              </a:extLst>
            </p:cNvPr>
            <p:cNvSpPr/>
            <p:nvPr/>
          </p:nvSpPr>
          <p:spPr>
            <a:xfrm>
              <a:off x="11726" y="6113"/>
              <a:ext cx="660" cy="1677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B7EB9C6-1352-F64E-B682-6A98A7F65BFB}"/>
                </a:ext>
              </a:extLst>
            </p:cNvPr>
            <p:cNvSpPr/>
            <p:nvPr/>
          </p:nvSpPr>
          <p:spPr>
            <a:xfrm>
              <a:off x="4218" y="5337"/>
              <a:ext cx="10105" cy="7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算法层（推荐算法、聚类算法、分类回归等）</a:t>
              </a:r>
            </a:p>
          </p:txBody>
        </p:sp>
        <p:sp>
          <p:nvSpPr>
            <p:cNvPr id="30" name="上箭头 29">
              <a:extLst>
                <a:ext uri="{FF2B5EF4-FFF2-40B4-BE49-F238E27FC236}">
                  <a16:creationId xmlns:a16="http://schemas.microsoft.com/office/drawing/2014/main" id="{93EB950D-8530-814D-B097-61C24863CC8B}"/>
                </a:ext>
              </a:extLst>
            </p:cNvPr>
            <p:cNvSpPr/>
            <p:nvPr/>
          </p:nvSpPr>
          <p:spPr>
            <a:xfrm>
              <a:off x="7005" y="7377"/>
              <a:ext cx="520" cy="423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上箭头 30">
              <a:extLst>
                <a:ext uri="{FF2B5EF4-FFF2-40B4-BE49-F238E27FC236}">
                  <a16:creationId xmlns:a16="http://schemas.microsoft.com/office/drawing/2014/main" id="{42432308-4F3C-E848-AC2A-0C924D6C8826}"/>
                </a:ext>
              </a:extLst>
            </p:cNvPr>
            <p:cNvSpPr/>
            <p:nvPr/>
          </p:nvSpPr>
          <p:spPr>
            <a:xfrm>
              <a:off x="8981" y="4931"/>
              <a:ext cx="520" cy="372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A6637D4-B07E-2240-855D-B7BFA7EF30C2}"/>
                </a:ext>
              </a:extLst>
            </p:cNvPr>
            <p:cNvSpPr/>
            <p:nvPr/>
          </p:nvSpPr>
          <p:spPr>
            <a:xfrm>
              <a:off x="4223" y="4143"/>
              <a:ext cx="10105" cy="7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应用层（精准营销、网络健康度预测、客户服务、精确管理等）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6B10747-4423-D841-9C3B-45877DD1C6FF}"/>
                </a:ext>
              </a:extLst>
            </p:cNvPr>
            <p:cNvSpPr/>
            <p:nvPr/>
          </p:nvSpPr>
          <p:spPr>
            <a:xfrm>
              <a:off x="2989" y="4966"/>
              <a:ext cx="866" cy="4933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390EC38-2B5B-8044-AFA3-544EBC48F46E}"/>
                </a:ext>
              </a:extLst>
            </p:cNvPr>
            <p:cNvSpPr txBox="1"/>
            <p:nvPr/>
          </p:nvSpPr>
          <p:spPr>
            <a:xfrm>
              <a:off x="3126" y="6057"/>
              <a:ext cx="869" cy="314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第三方应用</a:t>
              </a:r>
            </a:p>
          </p:txBody>
        </p:sp>
        <p:cxnSp>
          <p:nvCxnSpPr>
            <p:cNvPr id="35" name="直接箭头连接符 37">
              <a:extLst>
                <a:ext uri="{FF2B5EF4-FFF2-40B4-BE49-F238E27FC236}">
                  <a16:creationId xmlns:a16="http://schemas.microsoft.com/office/drawing/2014/main" id="{640B0361-ADE2-9C47-82AC-F5202A9076E2}"/>
                </a:ext>
              </a:extLst>
            </p:cNvPr>
            <p:cNvCxnSpPr/>
            <p:nvPr/>
          </p:nvCxnSpPr>
          <p:spPr>
            <a:xfrm flipH="1">
              <a:off x="3866" y="7042"/>
              <a:ext cx="2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8">
              <a:extLst>
                <a:ext uri="{FF2B5EF4-FFF2-40B4-BE49-F238E27FC236}">
                  <a16:creationId xmlns:a16="http://schemas.microsoft.com/office/drawing/2014/main" id="{D87B73C3-0322-0C4C-878A-C68765146FDF}"/>
                </a:ext>
              </a:extLst>
            </p:cNvPr>
            <p:cNvCxnSpPr/>
            <p:nvPr/>
          </p:nvCxnSpPr>
          <p:spPr>
            <a:xfrm flipH="1">
              <a:off x="3866" y="5796"/>
              <a:ext cx="2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9">
              <a:extLst>
                <a:ext uri="{FF2B5EF4-FFF2-40B4-BE49-F238E27FC236}">
                  <a16:creationId xmlns:a16="http://schemas.microsoft.com/office/drawing/2014/main" id="{6ABE288D-6C0F-E24C-8011-D835CED3B438}"/>
                </a:ext>
              </a:extLst>
            </p:cNvPr>
            <p:cNvCxnSpPr/>
            <p:nvPr/>
          </p:nvCxnSpPr>
          <p:spPr>
            <a:xfrm flipH="1">
              <a:off x="3864" y="8276"/>
              <a:ext cx="2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40">
              <a:extLst>
                <a:ext uri="{FF2B5EF4-FFF2-40B4-BE49-F238E27FC236}">
                  <a16:creationId xmlns:a16="http://schemas.microsoft.com/office/drawing/2014/main" id="{5A830B18-B247-C646-BCD0-37A3FD98ED21}"/>
                </a:ext>
              </a:extLst>
            </p:cNvPr>
            <p:cNvCxnSpPr/>
            <p:nvPr/>
          </p:nvCxnSpPr>
          <p:spPr>
            <a:xfrm flipH="1">
              <a:off x="3880" y="9425"/>
              <a:ext cx="27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764F1C-D9D4-1842-9151-CB7E0E74EBEE}"/>
                </a:ext>
              </a:extLst>
            </p:cNvPr>
            <p:cNvSpPr/>
            <p:nvPr/>
          </p:nvSpPr>
          <p:spPr>
            <a:xfrm>
              <a:off x="4223" y="2961"/>
              <a:ext cx="10105" cy="7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决策支持</a:t>
              </a:r>
            </a:p>
          </p:txBody>
        </p:sp>
        <p:sp>
          <p:nvSpPr>
            <p:cNvPr id="40" name="上箭头 39">
              <a:extLst>
                <a:ext uri="{FF2B5EF4-FFF2-40B4-BE49-F238E27FC236}">
                  <a16:creationId xmlns:a16="http://schemas.microsoft.com/office/drawing/2014/main" id="{CB4B0EF8-488A-794E-90F6-F1AE2EE2DEDB}"/>
                </a:ext>
              </a:extLst>
            </p:cNvPr>
            <p:cNvSpPr/>
            <p:nvPr/>
          </p:nvSpPr>
          <p:spPr>
            <a:xfrm>
              <a:off x="8974" y="3744"/>
              <a:ext cx="520" cy="372"/>
            </a:xfrm>
            <a:prstGeom prst="up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7AD9C0A6-5194-424F-8FFB-902CA3C165DA}"/>
              </a:ext>
            </a:extLst>
          </p:cNvPr>
          <p:cNvSpPr/>
          <p:nvPr/>
        </p:nvSpPr>
        <p:spPr>
          <a:xfrm>
            <a:off x="313067" y="467833"/>
            <a:ext cx="77492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marR="0" lvl="0" indent="-5143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基于机器学习的智慧运营平台（四川电信）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TZhongsong" panose="02010600040101010101" pitchFamily="2" charset="-122"/>
              <a:ea typeface="STZhongsong" panose="0201060004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1A8BDC-12E3-6944-A1CC-7A51CE10E3EA}"/>
              </a:ext>
            </a:extLst>
          </p:cNvPr>
          <p:cNvSpPr txBox="1"/>
          <p:nvPr/>
        </p:nvSpPr>
        <p:spPr>
          <a:xfrm>
            <a:off x="2986494" y="6372036"/>
            <a:ext cx="331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目前已在四川电信部署和运营</a:t>
            </a:r>
          </a:p>
        </p:txBody>
      </p:sp>
    </p:spTree>
    <p:extLst>
      <p:ext uri="{BB962C8B-B14F-4D97-AF65-F5344CB8AC3E}">
        <p14:creationId xmlns:p14="http://schemas.microsoft.com/office/powerpoint/2010/main" val="2483741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3A53FBF-1F17-4F08-9988-59FC9BFC9FFA}"/>
              </a:ext>
            </a:extLst>
          </p:cNvPr>
          <p:cNvSpPr txBox="1"/>
          <p:nvPr/>
        </p:nvSpPr>
        <p:spPr>
          <a:xfrm>
            <a:off x="455987" y="510688"/>
            <a:ext cx="7269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ea"/>
              <a:buAutoNum type="circleNumDbPlain" startAt="3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跨域多中心分布式机器学习平台</a:t>
            </a:r>
          </a:p>
        </p:txBody>
      </p:sp>
      <p:sp>
        <p:nvSpPr>
          <p:cNvPr id="3" name="矩形: 圆角 5">
            <a:extLst>
              <a:ext uri="{FF2B5EF4-FFF2-40B4-BE49-F238E27FC236}">
                <a16:creationId xmlns:a16="http://schemas.microsoft.com/office/drawing/2014/main" id="{4D03F06B-4ECB-4CB7-A20A-2A2C74CFFE4E}"/>
              </a:ext>
            </a:extLst>
          </p:cNvPr>
          <p:cNvSpPr/>
          <p:nvPr/>
        </p:nvSpPr>
        <p:spPr>
          <a:xfrm>
            <a:off x="3921754" y="1268759"/>
            <a:ext cx="4613774" cy="4608513"/>
          </a:xfrm>
          <a:prstGeom prst="roundRect">
            <a:avLst>
              <a:gd name="adj" fmla="val 2901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80CB6F-D715-429F-90DD-F2B07A1AF4C5}"/>
              </a:ext>
            </a:extLst>
          </p:cNvPr>
          <p:cNvSpPr/>
          <p:nvPr/>
        </p:nvSpPr>
        <p:spPr>
          <a:xfrm>
            <a:off x="5147148" y="2602919"/>
            <a:ext cx="3235691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5795C7-EE9C-4D45-9B93-2A62A2B87D0D}"/>
              </a:ext>
            </a:extLst>
          </p:cNvPr>
          <p:cNvSpPr txBox="1"/>
          <p:nvPr/>
        </p:nvSpPr>
        <p:spPr>
          <a:xfrm>
            <a:off x="5643643" y="2637977"/>
            <a:ext cx="2185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分层参数服务器同步通信架构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E997F6-534C-40E3-AA27-9D1C1C3876EA}"/>
              </a:ext>
            </a:extLst>
          </p:cNvPr>
          <p:cNvSpPr/>
          <p:nvPr/>
        </p:nvSpPr>
        <p:spPr>
          <a:xfrm>
            <a:off x="5147734" y="4303410"/>
            <a:ext cx="1105099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0CCD570-7ABB-487C-9D82-063086B2129E}"/>
              </a:ext>
            </a:extLst>
          </p:cNvPr>
          <p:cNvSpPr txBox="1"/>
          <p:nvPr/>
        </p:nvSpPr>
        <p:spPr>
          <a:xfrm>
            <a:off x="5147733" y="433846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负载均衡调度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1E9C16-417C-4397-805A-085C158C1D74}"/>
              </a:ext>
            </a:extLst>
          </p:cNvPr>
          <p:cNvSpPr/>
          <p:nvPr/>
        </p:nvSpPr>
        <p:spPr>
          <a:xfrm>
            <a:off x="6308616" y="4303410"/>
            <a:ext cx="2080187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410C23-D345-46E9-AA42-93569EBB1575}"/>
              </a:ext>
            </a:extLst>
          </p:cNvPr>
          <p:cNvSpPr txBox="1"/>
          <p:nvPr/>
        </p:nvSpPr>
        <p:spPr>
          <a:xfrm>
            <a:off x="6339609" y="4338468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端到端差异化梯度传送调度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AAF6FB-5702-4FB8-A702-BA9D4EE5CBFC}"/>
              </a:ext>
            </a:extLst>
          </p:cNvPr>
          <p:cNvSpPr/>
          <p:nvPr/>
        </p:nvSpPr>
        <p:spPr>
          <a:xfrm>
            <a:off x="5147733" y="4677119"/>
            <a:ext cx="3241070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FB767A-BDE0-4F9A-8EC4-F626CA14ECC9}"/>
              </a:ext>
            </a:extLst>
          </p:cNvPr>
          <p:cNvSpPr/>
          <p:nvPr/>
        </p:nvSpPr>
        <p:spPr>
          <a:xfrm>
            <a:off x="5138363" y="3899597"/>
            <a:ext cx="1571384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404086-9F46-4920-9F33-D952E0D39B93}"/>
              </a:ext>
            </a:extLst>
          </p:cNvPr>
          <p:cNvSpPr txBox="1"/>
          <p:nvPr/>
        </p:nvSpPr>
        <p:spPr>
          <a:xfrm>
            <a:off x="5290248" y="393465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双向梯度稀疏化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2DA968-42C0-4159-A421-5DFECA14E7EC}"/>
              </a:ext>
            </a:extLst>
          </p:cNvPr>
          <p:cNvSpPr/>
          <p:nvPr/>
        </p:nvSpPr>
        <p:spPr>
          <a:xfrm>
            <a:off x="6771735" y="3899597"/>
            <a:ext cx="1607573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DC5DB8-B943-40A8-92FD-524F23718B7D}"/>
              </a:ext>
            </a:extLst>
          </p:cNvPr>
          <p:cNvSpPr txBox="1"/>
          <p:nvPr/>
        </p:nvSpPr>
        <p:spPr>
          <a:xfrm>
            <a:off x="7014915" y="393877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混合精度传输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D03B97-90D8-463E-AD91-BFB2398AB237}"/>
              </a:ext>
            </a:extLst>
          </p:cNvPr>
          <p:cNvSpPr/>
          <p:nvPr/>
        </p:nvSpPr>
        <p:spPr>
          <a:xfrm>
            <a:off x="5145873" y="3001075"/>
            <a:ext cx="1127995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30BC973-3EE1-455C-B0A8-B2949A735F29}"/>
              </a:ext>
            </a:extLst>
          </p:cNvPr>
          <p:cNvSpPr txBox="1"/>
          <p:nvPr/>
        </p:nvSpPr>
        <p:spPr>
          <a:xfrm>
            <a:off x="5235020" y="303188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全同步通信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0C77266-1A13-44C6-9240-C79748602C82}"/>
              </a:ext>
            </a:extLst>
          </p:cNvPr>
          <p:cNvSpPr/>
          <p:nvPr/>
        </p:nvSpPr>
        <p:spPr>
          <a:xfrm>
            <a:off x="5145615" y="3372933"/>
            <a:ext cx="1128254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2694A7-3B73-449A-88DA-C47FF5F63014}"/>
              </a:ext>
            </a:extLst>
          </p:cNvPr>
          <p:cNvSpPr txBox="1"/>
          <p:nvPr/>
        </p:nvSpPr>
        <p:spPr>
          <a:xfrm>
            <a:off x="5168771" y="340373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混合同步通信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F07E909-7139-4B6A-B36D-A6E3F94E36B2}"/>
              </a:ext>
            </a:extLst>
          </p:cNvPr>
          <p:cNvSpPr/>
          <p:nvPr/>
        </p:nvSpPr>
        <p:spPr>
          <a:xfrm>
            <a:off x="6345641" y="3001523"/>
            <a:ext cx="2043814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0B8527-2A46-4BBF-96BF-A272020EDCC4}"/>
              </a:ext>
            </a:extLst>
          </p:cNvPr>
          <p:cNvSpPr txBox="1"/>
          <p:nvPr/>
        </p:nvSpPr>
        <p:spPr>
          <a:xfrm>
            <a:off x="6522303" y="3040832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DC-ASGD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式异步通信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095CE7A-2C85-4E99-AA1C-D9F26E5E6E86}"/>
              </a:ext>
            </a:extLst>
          </p:cNvPr>
          <p:cNvSpPr/>
          <p:nvPr/>
        </p:nvSpPr>
        <p:spPr>
          <a:xfrm>
            <a:off x="6345640" y="3374126"/>
            <a:ext cx="2038310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5749F0-6034-43C3-881E-D4FD84E1DF17}"/>
              </a:ext>
            </a:extLst>
          </p:cNvPr>
          <p:cNvSpPr txBox="1"/>
          <p:nvPr/>
        </p:nvSpPr>
        <p:spPr>
          <a:xfrm>
            <a:off x="6531307" y="3409273"/>
            <a:ext cx="1645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HierFAVG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式同步通信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8FABE0-A69D-4596-82ED-8064E56F8137}"/>
              </a:ext>
            </a:extLst>
          </p:cNvPr>
          <p:cNvSpPr/>
          <p:nvPr/>
        </p:nvSpPr>
        <p:spPr>
          <a:xfrm>
            <a:off x="5134617" y="2099698"/>
            <a:ext cx="1593481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0ED951C-DD8A-4EEF-A796-AA0F0B659D71}"/>
              </a:ext>
            </a:extLst>
          </p:cNvPr>
          <p:cNvSpPr txBox="1"/>
          <p:nvPr/>
        </p:nvSpPr>
        <p:spPr>
          <a:xfrm>
            <a:off x="5301351" y="213050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在线学习类算法</a:t>
            </a:r>
          </a:p>
        </p:txBody>
      </p:sp>
      <p:sp>
        <p:nvSpPr>
          <p:cNvPr id="25" name="矩形: 圆角 28">
            <a:extLst>
              <a:ext uri="{FF2B5EF4-FFF2-40B4-BE49-F238E27FC236}">
                <a16:creationId xmlns:a16="http://schemas.microsoft.com/office/drawing/2014/main" id="{FF6A5B1D-7832-4FCA-AEA2-41557242C5B9}"/>
              </a:ext>
            </a:extLst>
          </p:cNvPr>
          <p:cNvSpPr/>
          <p:nvPr/>
        </p:nvSpPr>
        <p:spPr>
          <a:xfrm>
            <a:off x="4033808" y="3811186"/>
            <a:ext cx="4431468" cy="2016648"/>
          </a:xfrm>
          <a:prstGeom prst="roundRect">
            <a:avLst>
              <a:gd name="adj" fmla="val 6773"/>
            </a:avLst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779BBB-17AE-444D-8CCB-8B812844CB84}"/>
              </a:ext>
            </a:extLst>
          </p:cNvPr>
          <p:cNvSpPr txBox="1"/>
          <p:nvPr/>
        </p:nvSpPr>
        <p:spPr>
          <a:xfrm>
            <a:off x="4057502" y="496715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流量传送调度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A99D8C4-B8F1-4C07-9CD9-0ADF7E0B54DE}"/>
              </a:ext>
            </a:extLst>
          </p:cNvPr>
          <p:cNvSpPr txBox="1"/>
          <p:nvPr/>
        </p:nvSpPr>
        <p:spPr>
          <a:xfrm>
            <a:off x="4036706" y="468954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轻量数据传输</a:t>
            </a:r>
          </a:p>
        </p:txBody>
      </p:sp>
      <p:sp>
        <p:nvSpPr>
          <p:cNvPr id="28" name="矩形: 圆角 34">
            <a:extLst>
              <a:ext uri="{FF2B5EF4-FFF2-40B4-BE49-F238E27FC236}">
                <a16:creationId xmlns:a16="http://schemas.microsoft.com/office/drawing/2014/main" id="{5F3DEA25-A7B7-4407-8590-BA385FFDFF58}"/>
              </a:ext>
            </a:extLst>
          </p:cNvPr>
          <p:cNvSpPr/>
          <p:nvPr/>
        </p:nvSpPr>
        <p:spPr>
          <a:xfrm>
            <a:off x="4045710" y="2536180"/>
            <a:ext cx="4425596" cy="1221519"/>
          </a:xfrm>
          <a:prstGeom prst="roundRect">
            <a:avLst>
              <a:gd name="adj" fmla="val 6773"/>
            </a:avLst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1302DA1-125E-4F97-845C-22181B0AD462}"/>
              </a:ext>
            </a:extLst>
          </p:cNvPr>
          <p:cNvSpPr/>
          <p:nvPr/>
        </p:nvSpPr>
        <p:spPr>
          <a:xfrm>
            <a:off x="6807854" y="2103252"/>
            <a:ext cx="1566170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E6AFA5B-4D73-459B-9EDE-CA3C0E1B775B}"/>
              </a:ext>
            </a:extLst>
          </p:cNvPr>
          <p:cNvSpPr txBox="1"/>
          <p:nvPr/>
        </p:nvSpPr>
        <p:spPr>
          <a:xfrm>
            <a:off x="6940604" y="2128208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增量学习类算法</a:t>
            </a:r>
          </a:p>
        </p:txBody>
      </p:sp>
      <p:sp>
        <p:nvSpPr>
          <p:cNvPr id="31" name="矩形: 圆角 38">
            <a:extLst>
              <a:ext uri="{FF2B5EF4-FFF2-40B4-BE49-F238E27FC236}">
                <a16:creationId xmlns:a16="http://schemas.microsoft.com/office/drawing/2014/main" id="{91F890CD-836A-4F9E-87BB-FD1FEFDC6653}"/>
              </a:ext>
            </a:extLst>
          </p:cNvPr>
          <p:cNvSpPr/>
          <p:nvPr/>
        </p:nvSpPr>
        <p:spPr>
          <a:xfrm>
            <a:off x="4045710" y="1310064"/>
            <a:ext cx="4414339" cy="1176989"/>
          </a:xfrm>
          <a:prstGeom prst="roundRect">
            <a:avLst>
              <a:gd name="adj" fmla="val 6773"/>
            </a:avLst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A6F7C51-3373-41E4-A19F-740F0210397C}"/>
              </a:ext>
            </a:extLst>
          </p:cNvPr>
          <p:cNvSpPr txBox="1"/>
          <p:nvPr/>
        </p:nvSpPr>
        <p:spPr>
          <a:xfrm>
            <a:off x="4045711" y="1802884"/>
            <a:ext cx="109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种机器学习并行算法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9860C29-5702-494C-A6A2-1A6F4F67F78F}"/>
              </a:ext>
            </a:extLst>
          </p:cNvPr>
          <p:cNvSpPr/>
          <p:nvPr/>
        </p:nvSpPr>
        <p:spPr>
          <a:xfrm>
            <a:off x="5134359" y="1725270"/>
            <a:ext cx="1593481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6E36A86-1DE7-409D-9981-C92D4951089C}"/>
              </a:ext>
            </a:extLst>
          </p:cNvPr>
          <p:cNvSpPr txBox="1"/>
          <p:nvPr/>
        </p:nvSpPr>
        <p:spPr>
          <a:xfrm>
            <a:off x="5301093" y="1756077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支持向量类算法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6C402FE-969B-485F-A7A2-19C4E39EFCFB}"/>
              </a:ext>
            </a:extLst>
          </p:cNvPr>
          <p:cNvSpPr/>
          <p:nvPr/>
        </p:nvSpPr>
        <p:spPr>
          <a:xfrm>
            <a:off x="6807596" y="1728824"/>
            <a:ext cx="1566170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55A273B-08F3-4AF4-8A2F-E60BA08EE287}"/>
              </a:ext>
            </a:extLst>
          </p:cNvPr>
          <p:cNvSpPr txBox="1"/>
          <p:nvPr/>
        </p:nvSpPr>
        <p:spPr>
          <a:xfrm>
            <a:off x="6940347" y="175378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数据并行类算法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0E1BC8B-48B8-4260-90AF-5456B994A97C}"/>
              </a:ext>
            </a:extLst>
          </p:cNvPr>
          <p:cNvSpPr/>
          <p:nvPr/>
        </p:nvSpPr>
        <p:spPr>
          <a:xfrm>
            <a:off x="5134359" y="1351916"/>
            <a:ext cx="1593481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D9185E6-5870-471B-905D-EB64E191383E}"/>
              </a:ext>
            </a:extLst>
          </p:cNvPr>
          <p:cNvSpPr txBox="1"/>
          <p:nvPr/>
        </p:nvSpPr>
        <p:spPr>
          <a:xfrm>
            <a:off x="5301093" y="1382723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梯度下降类算法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11AC91B-B436-43A5-AC81-DE5FD2C8DB40}"/>
              </a:ext>
            </a:extLst>
          </p:cNvPr>
          <p:cNvSpPr/>
          <p:nvPr/>
        </p:nvSpPr>
        <p:spPr>
          <a:xfrm>
            <a:off x="6807596" y="1355470"/>
            <a:ext cx="1566170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E9DD426-FF42-4FE4-B10D-6F5512349CDA}"/>
              </a:ext>
            </a:extLst>
          </p:cNvPr>
          <p:cNvSpPr txBox="1"/>
          <p:nvPr/>
        </p:nvSpPr>
        <p:spPr>
          <a:xfrm>
            <a:off x="6940347" y="1380427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集成学习类算法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6EE69EA-145B-4EC1-B2CB-12EAD97FF5F2}"/>
              </a:ext>
            </a:extLst>
          </p:cNvPr>
          <p:cNvSpPr txBox="1"/>
          <p:nvPr/>
        </p:nvSpPr>
        <p:spPr>
          <a:xfrm>
            <a:off x="5611715" y="4712177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面向模型分发的多播传送调度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65B0DC7-0F8A-47BC-B47F-1C5F1E468AC2}"/>
              </a:ext>
            </a:extLst>
          </p:cNvPr>
          <p:cNvSpPr/>
          <p:nvPr/>
        </p:nvSpPr>
        <p:spPr>
          <a:xfrm>
            <a:off x="5147733" y="5047674"/>
            <a:ext cx="3241070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7C90A04-F356-41EE-8DC4-C822F2D2C70F}"/>
              </a:ext>
            </a:extLst>
          </p:cNvPr>
          <p:cNvSpPr txBox="1"/>
          <p:nvPr/>
        </p:nvSpPr>
        <p:spPr>
          <a:xfrm>
            <a:off x="5530458" y="5082732"/>
            <a:ext cx="2388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面向模型聚合的</a:t>
            </a:r>
            <a:r>
              <a:rPr kumimoji="0" lang="en-US" altLang="zh-CN" sz="12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Coflow</a:t>
            </a: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传送调度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8179662-EC46-4868-BDAC-08438F5F6115}"/>
              </a:ext>
            </a:extLst>
          </p:cNvPr>
          <p:cNvSpPr/>
          <p:nvPr/>
        </p:nvSpPr>
        <p:spPr>
          <a:xfrm>
            <a:off x="5147733" y="5424416"/>
            <a:ext cx="3241070" cy="3301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E2044A3-0CA0-49C3-B224-F64FF756817E}"/>
              </a:ext>
            </a:extLst>
          </p:cNvPr>
          <p:cNvSpPr txBox="1"/>
          <p:nvPr/>
        </p:nvSpPr>
        <p:spPr>
          <a:xfrm>
            <a:off x="5335494" y="5459474"/>
            <a:ext cx="3004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基于优先级和粒度细化的</a:t>
            </a:r>
            <a:r>
              <a:rPr kumimoji="0" lang="en-US" altLang="zh-CN" sz="12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Coflow</a:t>
            </a: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传送调度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078484" y="1443042"/>
            <a:ext cx="1290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并行算法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090863" y="2688642"/>
            <a:ext cx="1290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同步机制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078484" y="4352240"/>
            <a:ext cx="1132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通信优化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0F53CE1-A778-44A2-9E60-47236A0F31D1}"/>
              </a:ext>
            </a:extLst>
          </p:cNvPr>
          <p:cNvSpPr txBox="1"/>
          <p:nvPr/>
        </p:nvSpPr>
        <p:spPr>
          <a:xfrm>
            <a:off x="4036706" y="299101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同步通信架构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62DC0FE-7D03-4C71-8874-4D01CF77CD1A}"/>
              </a:ext>
            </a:extLst>
          </p:cNvPr>
          <p:cNvSpPr txBox="1"/>
          <p:nvPr/>
        </p:nvSpPr>
        <p:spPr>
          <a:xfrm>
            <a:off x="4033808" y="325535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同步并行机制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52969" y="1236000"/>
            <a:ext cx="2729475" cy="46063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针对目前跨域分布式机器学习算法的缺乏和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海量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数据引起的通信瓶颈问题，重点开展了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90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分布式存储检索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90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分布式机器学习技术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90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同步通信瓶颈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的研究，构建了一个跨域多中心分布式机器学习框架，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90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0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种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以上机器学习算法，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90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0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种同步机制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90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0DB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种通信优化策略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49659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2996952"/>
            <a:ext cx="8106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的医学数据挖掘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itannic Bold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986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0" descr="image">
            <a:extLst>
              <a:ext uri="{FF2B5EF4-FFF2-40B4-BE49-F238E27FC236}">
                <a16:creationId xmlns:a16="http://schemas.microsoft.com/office/drawing/2014/main" id="{6C381DE3-A4DB-AD41-831C-19A983002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11909" r="5391" b="12610"/>
          <a:stretch>
            <a:fillRect/>
          </a:stretch>
        </p:blipFill>
        <p:spPr bwMode="auto">
          <a:xfrm>
            <a:off x="5507359" y="2604149"/>
            <a:ext cx="338455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6">
            <a:extLst>
              <a:ext uri="{FF2B5EF4-FFF2-40B4-BE49-F238E27FC236}">
                <a16:creationId xmlns:a16="http://schemas.microsoft.com/office/drawing/2014/main" id="{68AA8CF1-D75F-A34A-BDCD-60F5E92C3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545680"/>
            <a:ext cx="35290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1950" indent="-3619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61950" marR="0" lvl="0" indent="-361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1.1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大脑的神经纤维聚类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</a:t>
            </a:r>
          </a:p>
        </p:txBody>
      </p:sp>
      <p:sp>
        <p:nvSpPr>
          <p:cNvPr id="21508" name="Rectangle 12">
            <a:extLst>
              <a:ext uri="{FF2B5EF4-FFF2-40B4-BE49-F238E27FC236}">
                <a16:creationId xmlns:a16="http://schemas.microsoft.com/office/drawing/2014/main" id="{DACB8252-8BB8-E845-9080-A8653F51C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984" y="670009"/>
            <a:ext cx="5327823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华文中宋" panose="02010600040101010101" pitchFamily="2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华文中宋" panose="02010600040101010101" pitchFamily="2" charset="-122"/>
                <a:cs typeface="+mn-cs"/>
              </a:rPr>
              <a:t>、大脑网络分析（应用研究）</a:t>
            </a:r>
          </a:p>
        </p:txBody>
      </p:sp>
      <p:sp>
        <p:nvSpPr>
          <p:cNvPr id="21511" name="Text Box 15">
            <a:extLst>
              <a:ext uri="{FF2B5EF4-FFF2-40B4-BE49-F238E27FC236}">
                <a16:creationId xmlns:a16="http://schemas.microsoft.com/office/drawing/2014/main" id="{002E92D3-1F8A-5D4F-9567-257803E28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904" y="1556792"/>
            <a:ext cx="38893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ICDM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BioDM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2010; IJKDB 2010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]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512" name="Rectangle 16">
            <a:extLst>
              <a:ext uri="{FF2B5EF4-FFF2-40B4-BE49-F238E27FC236}">
                <a16:creationId xmlns:a16="http://schemas.microsoft.com/office/drawing/2014/main" id="{B6D1DFA0-5013-2242-8CDA-09BE857C3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422" y="3072855"/>
            <a:ext cx="4452937" cy="205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基本思想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：针对大量的纤维数据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提出一种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有效的纤维相似度算法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，并结合密度聚类法，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提出了大脑神经纤维束的自动识别，并能对大脑神经纤维的结构进行可视化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21513" name="Text Box 17">
            <a:extLst>
              <a:ext uri="{FF2B5EF4-FFF2-40B4-BE49-F238E27FC236}">
                <a16:creationId xmlns:a16="http://schemas.microsoft.com/office/drawing/2014/main" id="{459ED387-48FB-AF4A-84A9-A4B76F2FF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3309" y="2107655"/>
            <a:ext cx="43211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挑战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如何有效分析、理解及可视化大量神经纤维是一个难点问题。</a:t>
            </a:r>
          </a:p>
        </p:txBody>
      </p:sp>
    </p:spTree>
    <p:extLst>
      <p:ext uri="{BB962C8B-B14F-4D97-AF65-F5344CB8AC3E}">
        <p14:creationId xmlns:p14="http://schemas.microsoft.com/office/powerpoint/2010/main" val="240181712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9">
            <a:extLst>
              <a:ext uri="{FF2B5EF4-FFF2-40B4-BE49-F238E27FC236}">
                <a16:creationId xmlns:a16="http://schemas.microsoft.com/office/drawing/2014/main" id="{EEC875EF-3BAF-3A42-9510-3849FB481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6230938"/>
            <a:ext cx="77755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(c)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第一级                            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(d) 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第二级                      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(e)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第三级</a:t>
            </a:r>
          </a:p>
        </p:txBody>
      </p:sp>
      <p:sp>
        <p:nvSpPr>
          <p:cNvPr id="22531" name="Text Box 11">
            <a:extLst>
              <a:ext uri="{FF2B5EF4-FFF2-40B4-BE49-F238E27FC236}">
                <a16:creationId xmlns:a16="http://schemas.microsoft.com/office/drawing/2014/main" id="{823F161D-AC64-A141-BDCE-2BFDA74F4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3598863"/>
            <a:ext cx="6985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(a)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纤维密度分布图                                   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(b)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层次结构图</a:t>
            </a:r>
          </a:p>
        </p:txBody>
      </p:sp>
      <p:pic>
        <p:nvPicPr>
          <p:cNvPr id="22532" name="Picture 15" descr="CS1">
            <a:extLst>
              <a:ext uri="{FF2B5EF4-FFF2-40B4-BE49-F238E27FC236}">
                <a16:creationId xmlns:a16="http://schemas.microsoft.com/office/drawing/2014/main" id="{CF3B0146-0BF8-5E4E-9B79-C0F22DBB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295400"/>
            <a:ext cx="38163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6" descr="RP1">
            <a:extLst>
              <a:ext uri="{FF2B5EF4-FFF2-40B4-BE49-F238E27FC236}">
                <a16:creationId xmlns:a16="http://schemas.microsoft.com/office/drawing/2014/main" id="{EADC12D2-9591-5C45-BE3F-8A6A30209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1463675"/>
            <a:ext cx="2916238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7" descr="Sagittal_l3">
            <a:extLst>
              <a:ext uri="{FF2B5EF4-FFF2-40B4-BE49-F238E27FC236}">
                <a16:creationId xmlns:a16="http://schemas.microsoft.com/office/drawing/2014/main" id="{6F5E46C3-AA66-994C-9D0B-AF33474E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4095750"/>
            <a:ext cx="2592387" cy="210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8" descr="Sagittal_l2">
            <a:extLst>
              <a:ext uri="{FF2B5EF4-FFF2-40B4-BE49-F238E27FC236}">
                <a16:creationId xmlns:a16="http://schemas.microsoft.com/office/drawing/2014/main" id="{7C20E0C4-FA11-F844-AC36-6F6E07C2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925" y="4167188"/>
            <a:ext cx="2598738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19" descr="Sagittal_l1">
            <a:extLst>
              <a:ext uri="{FF2B5EF4-FFF2-40B4-BE49-F238E27FC236}">
                <a16:creationId xmlns:a16="http://schemas.microsoft.com/office/drawing/2014/main" id="{69D39002-CFF1-DF4F-9280-FAE7437D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4167188"/>
            <a:ext cx="2638425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Text Box 17">
            <a:extLst>
              <a:ext uri="{FF2B5EF4-FFF2-40B4-BE49-F238E27FC236}">
                <a16:creationId xmlns:a16="http://schemas.microsoft.com/office/drawing/2014/main" id="{BCA12A74-9B7C-6B42-86E5-9E7B3268D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870075"/>
            <a:ext cx="492125" cy="3384550"/>
          </a:xfrm>
          <a:prstGeom prst="rect">
            <a:avLst/>
          </a:prstGeom>
          <a:noFill/>
          <a:ln w="12700" algn="ctr">
            <a:solidFill>
              <a:schemeClr val="tx1"/>
            </a:solidFill>
            <a:prstDash val="lg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胼胝体的纤维束识别</a:t>
            </a:r>
          </a:p>
        </p:txBody>
      </p:sp>
    </p:spTree>
    <p:extLst>
      <p:ext uri="{BB962C8B-B14F-4D97-AF65-F5344CB8AC3E}">
        <p14:creationId xmlns:p14="http://schemas.microsoft.com/office/powerpoint/2010/main" val="190632219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0" descr="Sagittal_l1_N">
            <a:extLst>
              <a:ext uri="{FF2B5EF4-FFF2-40B4-BE49-F238E27FC236}">
                <a16:creationId xmlns:a16="http://schemas.microsoft.com/office/drawing/2014/main" id="{CF8909D8-4F3E-2944-91A4-C05D6254A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37853"/>
            <a:ext cx="2411412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11" descr="Sagittal_l3_N">
            <a:extLst>
              <a:ext uri="{FF2B5EF4-FFF2-40B4-BE49-F238E27FC236}">
                <a16:creationId xmlns:a16="http://schemas.microsoft.com/office/drawing/2014/main" id="{CAEF8CB3-7D1C-ED4A-91A2-F35B83181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88640"/>
            <a:ext cx="2663825" cy="20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12" descr="Sagittal_l2_N">
            <a:extLst>
              <a:ext uri="{FF2B5EF4-FFF2-40B4-BE49-F238E27FC236}">
                <a16:creationId xmlns:a16="http://schemas.microsoft.com/office/drawing/2014/main" id="{489A1CBA-6150-F941-88B1-5DD02744A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237853"/>
            <a:ext cx="2524125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14" descr="Sagittal_l3_C">
            <a:extLst>
              <a:ext uri="{FF2B5EF4-FFF2-40B4-BE49-F238E27FC236}">
                <a16:creationId xmlns:a16="http://schemas.microsoft.com/office/drawing/2014/main" id="{92F92AA7-A415-F848-A7B8-7A6598989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068365"/>
            <a:ext cx="3105150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15" descr="Coronal_l3_C">
            <a:extLst>
              <a:ext uri="{FF2B5EF4-FFF2-40B4-BE49-F238E27FC236}">
                <a16:creationId xmlns:a16="http://schemas.microsoft.com/office/drawing/2014/main" id="{C8D46EF7-E9E1-954F-8A4E-1DCA0BBC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2925490"/>
            <a:ext cx="16764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16" descr="Axial_l3_C">
            <a:extLst>
              <a:ext uri="{FF2B5EF4-FFF2-40B4-BE49-F238E27FC236}">
                <a16:creationId xmlns:a16="http://schemas.microsoft.com/office/drawing/2014/main" id="{D17C6EED-0115-D845-8408-C24EC9515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2709590"/>
            <a:ext cx="1487488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Text Box 9">
            <a:extLst>
              <a:ext uri="{FF2B5EF4-FFF2-40B4-BE49-F238E27FC236}">
                <a16:creationId xmlns:a16="http://schemas.microsoft.com/office/drawing/2014/main" id="{6A44553D-47F3-9F49-AF89-06C8B5C5D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204765"/>
            <a:ext cx="81359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(f)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第一级（噪声）      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(g) 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第二级（噪声）       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(h)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第三级（噪声） </a:t>
            </a:r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5EBE35AD-71A4-C24C-B387-10CFD4EAF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5300390"/>
            <a:ext cx="81359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(i)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矢状面                          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(j) 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冠状面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                     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(k)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横断面 </a:t>
            </a:r>
          </a:p>
        </p:txBody>
      </p:sp>
      <p:sp>
        <p:nvSpPr>
          <p:cNvPr id="108558" name="Rectangle 14">
            <a:extLst>
              <a:ext uri="{FF2B5EF4-FFF2-40B4-BE49-F238E27FC236}">
                <a16:creationId xmlns:a16="http://schemas.microsoft.com/office/drawing/2014/main" id="{EAF19939-8493-5D4D-AD22-9E437FE05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957322"/>
            <a:ext cx="8748712" cy="447238"/>
          </a:xfrm>
          <a:prstGeom prst="rect">
            <a:avLst/>
          </a:prstGeom>
          <a:solidFill>
            <a:srgbClr val="C0C0C0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35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该创新性的应用得到国际同行的认同，两篇文章均被评为“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最佳论文奖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”。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56105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>
            <a:extLst>
              <a:ext uri="{FF2B5EF4-FFF2-40B4-BE49-F238E27FC236}">
                <a16:creationId xmlns:a16="http://schemas.microsoft.com/office/drawing/2014/main" id="{D6CB56BB-1622-DE4B-BB97-294D444B72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885113" y="5925096"/>
            <a:ext cx="762000" cy="36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FCF452-7198-7146-B71F-7353F8BE7E0E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4579" name="图片 5" descr="ShaoFigure1.jpg">
            <a:extLst>
              <a:ext uri="{FF2B5EF4-FFF2-40B4-BE49-F238E27FC236}">
                <a16:creationId xmlns:a16="http://schemas.microsoft.com/office/drawing/2014/main" id="{255374EA-E447-1B4F-B8BA-E1ECC3AB5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/>
          <a:stretch>
            <a:fillRect/>
          </a:stretch>
        </p:blipFill>
        <p:spPr bwMode="auto">
          <a:xfrm>
            <a:off x="2652713" y="692696"/>
            <a:ext cx="6494462" cy="560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7">
            <a:extLst>
              <a:ext uri="{FF2B5EF4-FFF2-40B4-BE49-F238E27FC236}">
                <a16:creationId xmlns:a16="http://schemas.microsoft.com/office/drawing/2014/main" id="{2AACA5D9-2ED2-8F45-9FC2-FB73EE36E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3186659"/>
            <a:ext cx="2627312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AutoNum type="circleNumDbPlai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图像配准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AutoNum type="circleNumDbPlai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灰质分割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AutoNum type="circleNumDbPlai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弥散张量计算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AutoNum type="circleNumDbPlai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纤维跟踪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AutoNum type="circleNumDbPlai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重构大脑网络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AutoNum type="circleNumDbPlai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特征筛选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prstClr val="black"/>
              </a:buClr>
              <a:buSzTx/>
              <a:buFontTx/>
              <a:buAutoNum type="circleNumDbPlai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分类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预测</a:t>
            </a:r>
          </a:p>
        </p:txBody>
      </p:sp>
      <p:sp>
        <p:nvSpPr>
          <p:cNvPr id="24581" name="TextBox 8">
            <a:extLst>
              <a:ext uri="{FF2B5EF4-FFF2-40B4-BE49-F238E27FC236}">
                <a16:creationId xmlns:a16="http://schemas.microsoft.com/office/drawing/2014/main" id="{7EDF2032-8DF9-2B43-B2EA-0C561C4E3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740321"/>
            <a:ext cx="30241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1.2 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老年性痴呆症</a:t>
            </a:r>
            <a:b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预测和诊断</a:t>
            </a:r>
          </a:p>
        </p:txBody>
      </p:sp>
      <p:sp>
        <p:nvSpPr>
          <p:cNvPr id="24582" name="Text Box 11">
            <a:extLst>
              <a:ext uri="{FF2B5EF4-FFF2-40B4-BE49-F238E27FC236}">
                <a16:creationId xmlns:a16="http://schemas.microsoft.com/office/drawing/2014/main" id="{03557562-B643-6D4D-AA6B-BD4DB419C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2105571"/>
            <a:ext cx="2376488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Calibri" panose="020F0502020204030204" pitchFamily="34" charset="0"/>
                <a:ea typeface="华文中宋" panose="02010600040101010101" pitchFamily="2" charset="-122"/>
                <a:cs typeface="+mn-cs"/>
              </a:rPr>
              <a:t>提出通过提取异样的网络拓扑结构连接模式来分析。</a:t>
            </a:r>
          </a:p>
        </p:txBody>
      </p:sp>
      <p:sp>
        <p:nvSpPr>
          <p:cNvPr id="24583" name="Text Box 12">
            <a:extLst>
              <a:ext uri="{FF2B5EF4-FFF2-40B4-BE49-F238E27FC236}">
                <a16:creationId xmlns:a16="http://schemas.microsoft.com/office/drawing/2014/main" id="{669696CC-3F70-6149-AE5F-53DC34AB2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1470571"/>
            <a:ext cx="2447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[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Neurobiol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Aging</a:t>
            </a:r>
            <a:r>
              <a:rPr lang="en-US" altLang="zh-CN" sz="1600" b="1" dirty="0">
                <a:solidFill>
                  <a:srgbClr val="FF0000"/>
                </a:solidFill>
                <a:cs typeface="Arial" panose="020B0604020202020204" pitchFamily="34" charset="0"/>
              </a:rPr>
              <a:t>,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2012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]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86273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660206-6449-2B46-A394-AAF5948EE75D}"/>
              </a:ext>
            </a:extLst>
          </p:cNvPr>
          <p:cNvSpPr txBox="1"/>
          <p:nvPr/>
        </p:nvSpPr>
        <p:spPr>
          <a:xfrm>
            <a:off x="1979712" y="3068960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kumimoji="1" lang="zh-CN" altLang="en-US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实验室简介</a:t>
            </a:r>
          </a:p>
        </p:txBody>
      </p:sp>
    </p:spTree>
    <p:extLst>
      <p:ext uri="{BB962C8B-B14F-4D97-AF65-F5344CB8AC3E}">
        <p14:creationId xmlns:p14="http://schemas.microsoft.com/office/powerpoint/2010/main" val="1976589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" r="386"/>
          <a:stretch/>
        </p:blipFill>
        <p:spPr>
          <a:xfrm>
            <a:off x="467544" y="1124744"/>
            <a:ext cx="8343200" cy="3843857"/>
          </a:xfrm>
          <a:prstGeom prst="rect">
            <a:avLst/>
          </a:prstGeom>
        </p:spPr>
      </p:pic>
      <p:sp>
        <p:nvSpPr>
          <p:cNvPr id="3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EF1049-3C68-4E7B-B3EF-E15BF0419C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4" name="標題 1"/>
          <p:cNvSpPr>
            <a:spLocks noGrp="1"/>
          </p:cNvSpPr>
          <p:nvPr/>
        </p:nvSpPr>
        <p:spPr>
          <a:xfrm>
            <a:off x="251520" y="-578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hangingPunct="0">
              <a:lnSpc>
                <a:spcPct val="100000"/>
              </a:lnSpc>
              <a:defRPr/>
            </a:pP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1.3</a:t>
            </a:r>
            <a:r>
              <a:rPr lang="zh-CN" altLang="en-US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多源融合学习：脑三重网络中的低秩特征挖掘</a:t>
            </a:r>
            <a:r>
              <a:rPr lang="en-US" altLang="zh-CN" sz="2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[Neuro’19]</a:t>
            </a:r>
            <a:endParaRPr lang="zh-CN" altLang="en-US" sz="2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932" y="4980434"/>
            <a:ext cx="4111876" cy="87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78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/>
          <p:cNvSpPr txBox="1">
            <a:spLocks/>
          </p:cNvSpPr>
          <p:nvPr/>
        </p:nvSpPr>
        <p:spPr>
          <a:xfrm>
            <a:off x="179512" y="620688"/>
            <a:ext cx="5472608" cy="4372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0815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081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0815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60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de-DE" altLang="zh-CN" sz="2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  <a:p>
            <a:pPr marL="514350" marR="0" lvl="1" indent="-170815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3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ea typeface="Roboto" panose="020B0604020202020204" pitchFamily="2" charset="0"/>
              </a:rPr>
              <a:t>精神分裂症和重度抑郁症是常见的精神障碍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0.3-0.7%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3-17%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marR="0" lvl="1" indent="-170815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3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zh-CN" sz="2400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精神分裂症是一种宏观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</a:t>
            </a:r>
            <a:r>
              <a:rPr lang="zh-CN" altLang="zh-CN" sz="2400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大脑网络紊乱。重度抑郁症患者的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大脑</a:t>
            </a:r>
            <a:r>
              <a:rPr lang="zh-CN" altLang="zh-CN" sz="2400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网络也发生了类似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的</a:t>
            </a:r>
            <a:r>
              <a:rPr lang="zh-CN" altLang="zh-CN" sz="2400" b="0" i="0" dirty="0">
                <a:solidFill>
                  <a:srgbClr val="000000"/>
                </a:solidFill>
                <a:effectLst/>
                <a:ea typeface="Roboto" panose="02000000000000000000" pitchFamily="2" charset="0"/>
              </a:rPr>
              <a:t>改变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14350" marR="0" lvl="1" indent="-170815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3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zh-CN" altLang="en-US" sz="2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除此之外，精神分裂症显示出高度的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抑郁症合并症。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itchFamily="18" charset="0"/>
              <a:ea typeface="宋体" panose="02010600030101010101" pitchFamily="2" charset="-122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9059" y="5241140"/>
            <a:ext cx="8424936" cy="8717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24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这种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大脑</a:t>
            </a:r>
            <a:r>
              <a:rPr lang="zh-CN" altLang="zh-CN" sz="24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网络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的</a:t>
            </a:r>
            <a:r>
              <a:rPr lang="zh-CN" altLang="zh-CN" sz="2400" b="0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改变和合并症的重叠引发这样一个问题：</a:t>
            </a:r>
            <a:r>
              <a:rPr lang="zh-CN" altLang="zh-CN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+mn-ea"/>
                <a:ea typeface="+mn-ea"/>
              </a:rPr>
              <a:t>这两种疾病的大脑网络有何</a:t>
            </a:r>
            <a:r>
              <a:rPr lang="zh-CN" altLang="en-US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+mn-ea"/>
                <a:ea typeface="+mn-ea"/>
              </a:rPr>
              <a:t>异同点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.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244F2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244F2"/>
              </a:solidFill>
              <a:effectLst/>
              <a:uLnTx/>
              <a:uFillTx/>
              <a:latin typeface="+mn-ea"/>
              <a:ea typeface="+mn-ea"/>
              <a:cs typeface="Times New Roman" pitchFamily="18" charset="0"/>
            </a:endParaRPr>
          </a:p>
        </p:txBody>
      </p:sp>
      <p:pic>
        <p:nvPicPr>
          <p:cNvPr id="6" name="Picture 1"/>
          <p:cNvPicPr/>
          <p:nvPr/>
        </p:nvPicPr>
        <p:blipFill rotWithShape="1">
          <a:blip r:embed="rId3" cstate="print"/>
          <a:srcRect t="32300" r="57471"/>
          <a:stretch/>
        </p:blipFill>
        <p:spPr bwMode="auto">
          <a:xfrm>
            <a:off x="5425097" y="1352243"/>
            <a:ext cx="3467383" cy="340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5">
            <a:extLst>
              <a:ext uri="{FF2B5EF4-FFF2-40B4-BE49-F238E27FC236}">
                <a16:creationId xmlns:a16="http://schemas.microsoft.com/office/drawing/2014/main" id="{8958C2BD-BEB5-9F40-838C-9A61BCE196B1}"/>
              </a:ext>
            </a:extLst>
          </p:cNvPr>
          <p:cNvSpPr txBox="1">
            <a:spLocks/>
          </p:cNvSpPr>
          <p:nvPr/>
        </p:nvSpPr>
        <p:spPr>
          <a:xfrm>
            <a:off x="179512" y="332657"/>
            <a:ext cx="7993063" cy="5355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1488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1.3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神经损伤分析</a:t>
            </a:r>
          </a:p>
        </p:txBody>
      </p:sp>
    </p:spTree>
    <p:extLst>
      <p:ext uri="{BB962C8B-B14F-4D97-AF65-F5344CB8AC3E}">
        <p14:creationId xmlns:p14="http://schemas.microsoft.com/office/powerpoint/2010/main" val="1253954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3"/>
          <p:cNvSpPr txBox="1">
            <a:spLocks/>
          </p:cNvSpPr>
          <p:nvPr/>
        </p:nvSpPr>
        <p:spPr>
          <a:xfrm>
            <a:off x="282996" y="994969"/>
            <a:ext cx="8335982" cy="231033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神经影像数据分析的挑战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数据较小但是形式复杂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高维度和少样本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5180" y="3305306"/>
            <a:ext cx="849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0" i="0" dirty="0">
                <a:solidFill>
                  <a:schemeClr val="accent1">
                    <a:lumMod val="75000"/>
                  </a:schemeClr>
                </a:solidFill>
                <a:effectLst/>
                <a:latin typeface="+mn-ea"/>
                <a:ea typeface="+mn-ea"/>
              </a:rPr>
              <a:t>如何在不同的精神疾病中找到组特异性生物标志物 </a:t>
            </a:r>
            <a:r>
              <a:rPr lang="zh-CN" altLang="en-US" sz="2800" b="1" i="0" dirty="0">
                <a:solidFill>
                  <a:schemeClr val="accent1">
                    <a:lumMod val="75000"/>
                  </a:schemeClr>
                </a:solidFill>
                <a:effectLst/>
                <a:latin typeface="+mn-ea"/>
                <a:ea typeface="+mn-ea"/>
                <a:cs typeface="Times New Roman" pitchFamily="18" charset="0"/>
              </a:rPr>
              <a:t>？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9592" y="4725144"/>
            <a:ext cx="684076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解决方法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子空间学习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非负矩阵分解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/>
            </a:r>
            <a:b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(Non-negative Matrix Factorization, NMF)</a:t>
            </a:r>
          </a:p>
        </p:txBody>
      </p:sp>
      <p:sp>
        <p:nvSpPr>
          <p:cNvPr id="5" name="标题 5">
            <a:extLst>
              <a:ext uri="{FF2B5EF4-FFF2-40B4-BE49-F238E27FC236}">
                <a16:creationId xmlns:a16="http://schemas.microsoft.com/office/drawing/2014/main" id="{695D2364-FF33-1045-A14A-52272433D267}"/>
              </a:ext>
            </a:extLst>
          </p:cNvPr>
          <p:cNvSpPr txBox="1">
            <a:spLocks/>
          </p:cNvSpPr>
          <p:nvPr/>
        </p:nvSpPr>
        <p:spPr>
          <a:xfrm>
            <a:off x="179512" y="332657"/>
            <a:ext cx="7993063" cy="5355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1488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1.3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神经损伤分析</a:t>
            </a:r>
          </a:p>
        </p:txBody>
      </p:sp>
    </p:spTree>
    <p:extLst>
      <p:ext uri="{BB962C8B-B14F-4D97-AF65-F5344CB8AC3E}">
        <p14:creationId xmlns:p14="http://schemas.microsoft.com/office/powerpoint/2010/main" val="2743700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323528" y="1239455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rPr>
              <a:t>聚类驱动的非负矩阵分解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华文中宋" pitchFamily="2" charset="-122"/>
                <a:cs typeface="Times New Roman" panose="02020603050405020304" pitchFamily="18" charset="0"/>
              </a:rPr>
              <a:t>Cluster-driven Nonnegative Matrix Factorization,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CD-NMF)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1" y="2564829"/>
            <a:ext cx="8962270" cy="2524013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9D6FE79A-AF6B-B24C-A633-DEAA7C94A622}"/>
              </a:ext>
            </a:extLst>
          </p:cNvPr>
          <p:cNvSpPr txBox="1">
            <a:spLocks/>
          </p:cNvSpPr>
          <p:nvPr/>
        </p:nvSpPr>
        <p:spPr>
          <a:xfrm>
            <a:off x="179512" y="332657"/>
            <a:ext cx="7993063" cy="5355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1488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1.3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神经损伤分析</a:t>
            </a:r>
          </a:p>
        </p:txBody>
      </p:sp>
    </p:spTree>
    <p:extLst>
      <p:ext uri="{BB962C8B-B14F-4D97-AF65-F5344CB8AC3E}">
        <p14:creationId xmlns:p14="http://schemas.microsoft.com/office/powerpoint/2010/main" val="1592326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076428" cy="446449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9552" y="1052736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Prediction performance with distinct connectivity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标题 5">
            <a:extLst>
              <a:ext uri="{FF2B5EF4-FFF2-40B4-BE49-F238E27FC236}">
                <a16:creationId xmlns:a16="http://schemas.microsoft.com/office/drawing/2014/main" id="{61B7607B-142F-E642-B01B-961A2F09B5BB}"/>
              </a:ext>
            </a:extLst>
          </p:cNvPr>
          <p:cNvSpPr txBox="1">
            <a:spLocks/>
          </p:cNvSpPr>
          <p:nvPr/>
        </p:nvSpPr>
        <p:spPr>
          <a:xfrm>
            <a:off x="179512" y="332657"/>
            <a:ext cx="7993063" cy="5355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1488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1.3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Times New Roman" pitchFamily="18" charset="0"/>
                <a:ea typeface="宋体" panose="02010600030101010101" pitchFamily="2" charset="-122"/>
                <a:cs typeface="Times New Roman" pitchFamily="18" charset="0"/>
              </a:rPr>
              <a:t>神经损伤分析</a:t>
            </a:r>
          </a:p>
        </p:txBody>
      </p:sp>
    </p:spTree>
    <p:extLst>
      <p:ext uri="{BB962C8B-B14F-4D97-AF65-F5344CB8AC3E}">
        <p14:creationId xmlns:p14="http://schemas.microsoft.com/office/powerpoint/2010/main" val="1694982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2996952"/>
            <a:ext cx="8106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的黑盒化定位研究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itannic Bold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000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 bwMode="auto">
          <a:xfrm>
            <a:off x="2483767" y="3446382"/>
            <a:ext cx="5688633" cy="1514956"/>
          </a:xfrm>
          <a:prstGeom prst="rect">
            <a:avLst/>
          </a:prstGeom>
          <a:solidFill>
            <a:srgbClr val="173F7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itchFamily="34" charset="-127"/>
              <a:ea typeface="Gulim" pitchFamily="34" charset="-127"/>
              <a:cs typeface="+mn-cs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2483767" y="5093053"/>
            <a:ext cx="5688633" cy="1504299"/>
          </a:xfrm>
          <a:prstGeom prst="rect">
            <a:avLst/>
          </a:prstGeom>
          <a:solidFill>
            <a:srgbClr val="173F7B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itchFamily="34" charset="-127"/>
              <a:ea typeface="Gulim" pitchFamily="34" charset="-127"/>
              <a:cs typeface="+mn-cs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2483767" y="1844826"/>
            <a:ext cx="5688633" cy="1512167"/>
          </a:xfrm>
          <a:prstGeom prst="rect">
            <a:avLst/>
          </a:prstGeom>
          <a:solidFill>
            <a:srgbClr val="173F7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itchFamily="34" charset="-127"/>
              <a:ea typeface="Gulim" pitchFamily="34" charset="-127"/>
              <a:cs typeface="+mn-cs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995940" y="1916832"/>
            <a:ext cx="3911868" cy="1328844"/>
          </a:xfrm>
          <a:prstGeom prst="rect">
            <a:avLst/>
          </a:prstGeom>
          <a:solidFill>
            <a:srgbClr val="173F7B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数据特征学习与表达方法</a:t>
            </a:r>
          </a:p>
          <a:p>
            <a:pPr marL="285744" marR="0" lvl="0" indent="-285744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多示例学习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  <a:p>
            <a:pPr marL="285744" marR="0" lvl="0" indent="-28574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局部聚类分析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  <a:p>
            <a:pPr marL="285744" marR="0" lvl="0" indent="-28574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度量学习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019233" y="3501007"/>
            <a:ext cx="3888574" cy="1368152"/>
          </a:xfrm>
          <a:prstGeom prst="rect">
            <a:avLst/>
          </a:prstGeom>
          <a:solidFill>
            <a:srgbClr val="173F7B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基于机器学习的基站定位方法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  <a:p>
            <a:pPr marL="285744" marR="0" lvl="0" indent="-285744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局部定位模型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  <a:p>
            <a:pPr marL="285744" marR="0" lvl="0" indent="-28574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迁移学习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  <a:p>
            <a:pPr marL="285744" marR="0" lvl="0" indent="-28574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集成学习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itchFamily="34" charset="-127"/>
              <a:ea typeface="Gulim" pitchFamily="34" charset="-127"/>
              <a:cs typeface="+mn-cs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019233" y="5157192"/>
            <a:ext cx="3888574" cy="1311076"/>
          </a:xfrm>
          <a:prstGeom prst="rect">
            <a:avLst/>
          </a:prstGeom>
          <a:solidFill>
            <a:srgbClr val="173F7B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基于数据流挖掘的基站定位方法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  <a:p>
            <a:pPr marL="285744" marR="0" lvl="0" indent="-285744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场景实时学习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  <a:p>
            <a:pPr marL="285744" marR="0" lvl="0" indent="-28574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噪声检测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  <a:p>
            <a:pPr marL="285744" marR="0" lvl="0" indent="-28574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数据流回归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61224" y="2158395"/>
            <a:ext cx="151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1D52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特征层面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483767" y="3670563"/>
            <a:ext cx="1535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1D52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模型层面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537546" y="5311539"/>
            <a:ext cx="162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1D52F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泛化层面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20255" y="935523"/>
            <a:ext cx="7501049" cy="77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围绕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定位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数据“实时、海量、复杂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、演化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四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大特征，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从数据特征学习与表达，模型建立及提高模型泛化能力三个层面展开研究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877885" y="1844823"/>
            <a:ext cx="1152128" cy="4752528"/>
          </a:xfrm>
          <a:prstGeom prst="rect">
            <a:avLst/>
          </a:prstGeom>
          <a:solidFill>
            <a:srgbClr val="173F7B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itchFamily="34" charset="-127"/>
              <a:ea typeface="Gulim" pitchFamily="34" charset="-127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81810" y="1897477"/>
            <a:ext cx="615553" cy="45869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基站定位黑盒化技术研究</a:t>
            </a:r>
          </a:p>
        </p:txBody>
      </p:sp>
      <p:sp>
        <p:nvSpPr>
          <p:cNvPr id="37" name="右箭头 36"/>
          <p:cNvSpPr/>
          <p:nvPr/>
        </p:nvSpPr>
        <p:spPr bwMode="auto">
          <a:xfrm>
            <a:off x="2137456" y="2492896"/>
            <a:ext cx="346312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itchFamily="34" charset="-127"/>
              <a:ea typeface="Gulim" pitchFamily="34" charset="-127"/>
              <a:cs typeface="+mn-cs"/>
            </a:endParaRPr>
          </a:p>
        </p:txBody>
      </p:sp>
      <p:sp>
        <p:nvSpPr>
          <p:cNvPr id="38" name="右箭头 37"/>
          <p:cNvSpPr/>
          <p:nvPr/>
        </p:nvSpPr>
        <p:spPr bwMode="auto">
          <a:xfrm>
            <a:off x="2102022" y="3861049"/>
            <a:ext cx="381745" cy="29510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itchFamily="34" charset="-127"/>
              <a:ea typeface="Gulim" pitchFamily="34" charset="-127"/>
              <a:cs typeface="+mn-cs"/>
            </a:endParaRPr>
          </a:p>
        </p:txBody>
      </p:sp>
      <p:sp>
        <p:nvSpPr>
          <p:cNvPr id="39" name="右箭头 38"/>
          <p:cNvSpPr/>
          <p:nvPr/>
        </p:nvSpPr>
        <p:spPr bwMode="auto">
          <a:xfrm>
            <a:off x="2137456" y="5311539"/>
            <a:ext cx="346312" cy="31764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itchFamily="34" charset="-127"/>
              <a:ea typeface="Gulim" pitchFamily="34" charset="-127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085671-9480-9B44-98B1-C2F4ED5B4BBD}"/>
              </a:ext>
            </a:extLst>
          </p:cNvPr>
          <p:cNvSpPr txBox="1"/>
          <p:nvPr/>
        </p:nvSpPr>
        <p:spPr>
          <a:xfrm>
            <a:off x="346967" y="386477"/>
            <a:ext cx="7560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2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、黑盒化基站定位一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/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二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/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三期（华为）</a:t>
            </a:r>
          </a:p>
        </p:txBody>
      </p:sp>
    </p:spTree>
    <p:extLst>
      <p:ext uri="{BB962C8B-B14F-4D97-AF65-F5344CB8AC3E}">
        <p14:creationId xmlns:p14="http://schemas.microsoft.com/office/powerpoint/2010/main" val="1664332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/>
        </p:nvSpPr>
        <p:spPr>
          <a:xfrm>
            <a:off x="251520" y="-5785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 pitchFamily="34" charset="0"/>
                <a:ea typeface="微软雅黑"/>
                <a:cs typeface="Calibri Light" panose="020F0302020204030204" pitchFamily="34" charset="0"/>
              </a:rPr>
              <a:t>基于机器学习的基站定位系统</a:t>
            </a:r>
          </a:p>
        </p:txBody>
      </p:sp>
      <p:pic>
        <p:nvPicPr>
          <p:cNvPr id="4" name="图片 3" descr="D:\项目管理\华为基站定位项目\第二期报告\基于AI水平定位算法设计说明书_页面_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" y="991151"/>
            <a:ext cx="5904656" cy="558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3203" r="4020" b="4620"/>
          <a:stretch/>
        </p:blipFill>
        <p:spPr>
          <a:xfrm>
            <a:off x="6123396" y="1671219"/>
            <a:ext cx="2915322" cy="2786231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123396" y="4839448"/>
          <a:ext cx="2915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110">
                  <a:extLst>
                    <a:ext uri="{9D8B030D-6E8A-4147-A177-3AD203B41FA5}">
                      <a16:colId xmlns:a16="http://schemas.microsoft.com/office/drawing/2014/main" val="154919774"/>
                    </a:ext>
                  </a:extLst>
                </a:gridCol>
                <a:gridCol w="1293212">
                  <a:extLst>
                    <a:ext uri="{9D8B030D-6E8A-4147-A177-3AD203B41FA5}">
                      <a16:colId xmlns:a16="http://schemas.microsoft.com/office/drawing/2014/main" val="152427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定位算法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67%</a:t>
                      </a:r>
                      <a:r>
                        <a:rPr lang="zh-CN" altLang="en-US" dirty="0"/>
                        <a:t>精确度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05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顶尖商用算法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01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所提出的算法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/>
                        <a:t>X-16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31984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7ACF6DF-5E5E-664E-8ABB-B0C6FA4FC66A}"/>
              </a:ext>
            </a:extLst>
          </p:cNvPr>
          <p:cNvSpPr txBox="1"/>
          <p:nvPr/>
        </p:nvSpPr>
        <p:spPr>
          <a:xfrm>
            <a:off x="6800224" y="614930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优秀合作奖</a:t>
            </a:r>
          </a:p>
        </p:txBody>
      </p:sp>
    </p:spTree>
    <p:extLst>
      <p:ext uri="{BB962C8B-B14F-4D97-AF65-F5344CB8AC3E}">
        <p14:creationId xmlns:p14="http://schemas.microsoft.com/office/powerpoint/2010/main" val="3112208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5576" y="2996952"/>
            <a:ext cx="81066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36A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的锂电研究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itannic Bold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8829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07904" y="3232150"/>
            <a:ext cx="497493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BMS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三大核心和关键问题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电池容量问题：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我的电池组还能提供多少续航能力？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电池寿命问题：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我的电池组还可以用多久就不再满足要求？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电池安全问题：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我的电池组有没有潜在的安全隐患？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ED3699-B969-4CC9-9181-90CDD77E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3" y="3670248"/>
            <a:ext cx="3236831" cy="22323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9552" y="1196752"/>
            <a:ext cx="837829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电池管理系统（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BMS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B02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BMS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负责管理维护电池和监控电池的状态，防止电池出现过充电和过放电等，延长电池的使用寿命，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BMS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对于电池系统良好运行至关重要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由于国内电池一致性较差，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BMS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作用意义更大</a:t>
            </a:r>
          </a:p>
        </p:txBody>
      </p:sp>
      <p:sp>
        <p:nvSpPr>
          <p:cNvPr id="2" name="矩形 1"/>
          <p:cNvSpPr/>
          <p:nvPr/>
        </p:nvSpPr>
        <p:spPr>
          <a:xfrm>
            <a:off x="467544" y="476672"/>
            <a:ext cx="24416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 AI</a:t>
            </a:r>
            <a:r>
              <a:rPr kumimoji="1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锂电研究</a:t>
            </a:r>
          </a:p>
        </p:txBody>
      </p:sp>
    </p:spTree>
    <p:extLst>
      <p:ext uri="{BB962C8B-B14F-4D97-AF65-F5344CB8AC3E}">
        <p14:creationId xmlns:p14="http://schemas.microsoft.com/office/powerpoint/2010/main" val="241416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7" descr="shao.jpg">
            <a:extLst>
              <a:ext uri="{FF2B5EF4-FFF2-40B4-BE49-F238E27FC236}">
                <a16:creationId xmlns:a16="http://schemas.microsoft.com/office/drawing/2014/main" id="{BE811A4D-BE9C-D44F-99FB-24D8050D9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" t="2374"/>
          <a:stretch>
            <a:fillRect/>
          </a:stretch>
        </p:blipFill>
        <p:spPr bwMode="auto">
          <a:xfrm>
            <a:off x="6547941" y="1464306"/>
            <a:ext cx="1768475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E973E07A-03C8-5947-8F09-0E3435920A3E}"/>
              </a:ext>
            </a:extLst>
          </p:cNvPr>
          <p:cNvSpPr txBox="1">
            <a:spLocks/>
          </p:cNvSpPr>
          <p:nvPr/>
        </p:nvSpPr>
        <p:spPr>
          <a:xfrm>
            <a:off x="611560" y="1354833"/>
            <a:ext cx="7012620" cy="561999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+mj-lt"/>
                <a:ea typeface="Gulim" pitchFamily="34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Verdana" pitchFamily="34" charset="0"/>
                <a:ea typeface="Gulim" pitchFamily="34" charset="-127"/>
              </a:defRPr>
            </a:lvl5pPr>
            <a:lvl6pPr marL="4572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6pPr>
            <a:lvl7pPr marL="9144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7pPr>
            <a:lvl8pPr marL="13716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8pPr>
            <a:lvl9pPr marL="1828800"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HY헤드라인M" pitchFamily="2" charset="-127"/>
                <a:ea typeface="HY헤드라인M" pitchFamily="2" charset="-127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邵俊明 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[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教授、博导、洪堡学者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]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AD17F4-9465-6244-B270-EE3C988F5A90}"/>
              </a:ext>
            </a:extLst>
          </p:cNvPr>
          <p:cNvSpPr/>
          <p:nvPr/>
        </p:nvSpPr>
        <p:spPr>
          <a:xfrm>
            <a:off x="635099" y="2132856"/>
            <a:ext cx="782533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大数据研究中心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网络空间安全学院 数据挖掘实验室负责人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研究方向：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t>数据挖掘，机器学习、脑科学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论文发表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: 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一直致力于数据挖掘与机器学习的基础理论及应用研究，近年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来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在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数据挖掘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及遥感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相关领域的国际学术期刊和会议上共发表高水平学术论文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90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余篇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,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包括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KDD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ACL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IJCAI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TKDE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Brain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等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CCF A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会议和中科院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JCR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一区期刊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25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篇，其中四篇获最佳论文奖奖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ICDM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研讨会最佳论文奖，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IGI Global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第二届期刊优秀论文奖，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DASFAA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最佳论文奖（全球唯一），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《Big Data Mining and Analytics》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期刊杰出论文奖），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出版英文专著一本。担任国际著名期刊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会议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IEEE TKDE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KDD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ACL, AAAI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IJCAI, ECML/PKDD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等审稿人，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CCF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大数据专委通信委员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，四川省千人计划专家，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教育部霍英东基金获得者，德国洪堡学者，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四川省科技进步二等奖，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三次获华为优秀项目奖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等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19801B2B-C247-624D-845A-157926C73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252" y="404664"/>
            <a:ext cx="17774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研究团队</a:t>
            </a:r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3EE60373-3383-7442-B458-5844A906A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939" y="952352"/>
            <a:ext cx="1466789" cy="0"/>
          </a:xfrm>
          <a:prstGeom prst="line">
            <a:avLst/>
          </a:prstGeom>
          <a:noFill/>
          <a:ln w="50800">
            <a:solidFill>
              <a:srgbClr val="0B02BF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244F2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094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FB0BAE-5D5E-AC45-A409-EDD39062A804}"/>
              </a:ext>
            </a:extLst>
          </p:cNvPr>
          <p:cNvSpPr txBox="1"/>
          <p:nvPr/>
        </p:nvSpPr>
        <p:spPr>
          <a:xfrm>
            <a:off x="614290" y="906641"/>
            <a:ext cx="8249229" cy="11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研究思路：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通过学习历史充放电曲线规律、结合前序放电特征、环境因素、电池健康状态和行驶习惯特征，提出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真实容量获取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电池陡降模式分析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最优子模型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数据增强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等方法，实现了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SOC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的准确预测。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微软雅黑"/>
              <a:cs typeface="+mn-cs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644EB2B-B8F8-B74B-8698-E55C10971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58" r="8929"/>
          <a:stretch/>
        </p:blipFill>
        <p:spPr>
          <a:xfrm>
            <a:off x="7602985" y="3322532"/>
            <a:ext cx="1505519" cy="99239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C5ED2B8-1C90-8045-85FF-671E1CC5D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84" r="18457" b="-1493"/>
          <a:stretch/>
        </p:blipFill>
        <p:spPr>
          <a:xfrm>
            <a:off x="6486362" y="3215100"/>
            <a:ext cx="1416658" cy="1156303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7B001F-E29D-5442-9672-88B7C144A663}"/>
              </a:ext>
            </a:extLst>
          </p:cNvPr>
          <p:cNvGrpSpPr/>
          <p:nvPr/>
        </p:nvGrpSpPr>
        <p:grpSpPr>
          <a:xfrm>
            <a:off x="739735" y="2183449"/>
            <a:ext cx="5607967" cy="4384659"/>
            <a:chOff x="752581" y="1970284"/>
            <a:chExt cx="5712824" cy="456551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70A1A1C-3139-0F48-A080-DA3EE26260FD}"/>
                </a:ext>
              </a:extLst>
            </p:cNvPr>
            <p:cNvSpPr txBox="1"/>
            <p:nvPr/>
          </p:nvSpPr>
          <p:spPr>
            <a:xfrm>
              <a:off x="752582" y="3244912"/>
              <a:ext cx="5705223" cy="8729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  <a:prstDash val="lgDash"/>
            </a:ln>
          </p:spPr>
          <p:txBody>
            <a:bodyPr wrap="square" tIns="36000" bIns="3600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电池模式划分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下箭头 19">
              <a:extLst>
                <a:ext uri="{FF2B5EF4-FFF2-40B4-BE49-F238E27FC236}">
                  <a16:creationId xmlns:a16="http://schemas.microsoft.com/office/drawing/2014/main" id="{2C5CBF00-A497-974A-AE61-3734EB54B9D3}"/>
                </a:ext>
              </a:extLst>
            </p:cNvPr>
            <p:cNvSpPr/>
            <p:nvPr/>
          </p:nvSpPr>
          <p:spPr>
            <a:xfrm>
              <a:off x="3194702" y="4155356"/>
              <a:ext cx="454792" cy="266498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A38DDD4-B301-D44F-A7DC-0A3EB0D1D486}"/>
                </a:ext>
              </a:extLst>
            </p:cNvPr>
            <p:cNvSpPr txBox="1"/>
            <p:nvPr/>
          </p:nvSpPr>
          <p:spPr>
            <a:xfrm>
              <a:off x="752582" y="4444561"/>
              <a:ext cx="5709674" cy="8729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  <a:prstDash val="lgDash"/>
            </a:ln>
          </p:spPr>
          <p:txBody>
            <a:bodyPr wrap="square" tIns="36000" bIns="3600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模型构建</a:t>
              </a:r>
              <a:endPara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044AC7D-185E-264D-AF88-134A8C382E59}"/>
                </a:ext>
              </a:extLst>
            </p:cNvPr>
            <p:cNvGrpSpPr/>
            <p:nvPr/>
          </p:nvGrpSpPr>
          <p:grpSpPr>
            <a:xfrm>
              <a:off x="1344383" y="4753353"/>
              <a:ext cx="4975264" cy="415693"/>
              <a:chOff x="2208260" y="5278137"/>
              <a:chExt cx="4975264" cy="415693"/>
            </a:xfrm>
            <a:solidFill>
              <a:schemeClr val="bg1"/>
            </a:solidFill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D150B78-BE24-9A48-ADB8-96B36A0EC89B}"/>
                  </a:ext>
                </a:extLst>
              </p:cNvPr>
              <p:cNvSpPr txBox="1"/>
              <p:nvPr/>
            </p:nvSpPr>
            <p:spPr>
              <a:xfrm>
                <a:off x="2208260" y="5291055"/>
                <a:ext cx="641291" cy="402775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wrap="square" tIns="108000" bIns="108000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MLP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F93913E5-EF16-6544-B25A-4CF79D110C3E}"/>
                  </a:ext>
                </a:extLst>
              </p:cNvPr>
              <p:cNvSpPr txBox="1"/>
              <p:nvPr/>
            </p:nvSpPr>
            <p:spPr>
              <a:xfrm>
                <a:off x="3038938" y="5291055"/>
                <a:ext cx="684888" cy="402775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wrap="square" tIns="108000" bIns="108000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LSTM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D02FEE9-64C7-8045-9316-7A5110D63EE6}"/>
                  </a:ext>
                </a:extLst>
              </p:cNvPr>
              <p:cNvSpPr txBox="1"/>
              <p:nvPr/>
            </p:nvSpPr>
            <p:spPr>
              <a:xfrm>
                <a:off x="3866435" y="5291055"/>
                <a:ext cx="1079526" cy="402775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wrap="square" tIns="108000" bIns="108000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XGBoost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933470B-592F-AE40-A64F-538B9F4CB2A7}"/>
                  </a:ext>
                </a:extLst>
              </p:cNvPr>
              <p:cNvSpPr txBox="1"/>
              <p:nvPr/>
            </p:nvSpPr>
            <p:spPr>
              <a:xfrm>
                <a:off x="5135348" y="5278137"/>
                <a:ext cx="1140952" cy="402775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wrap="square" tIns="108000" bIns="108000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LightGBM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F776FC4-9ED4-0242-AEB8-22479D16DE0E}"/>
                  </a:ext>
                </a:extLst>
              </p:cNvPr>
              <p:cNvSpPr txBox="1"/>
              <p:nvPr/>
            </p:nvSpPr>
            <p:spPr>
              <a:xfrm>
                <a:off x="6372200" y="5278138"/>
                <a:ext cx="811324" cy="402775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  <p:txBody>
              <a:bodyPr wrap="square" tIns="108000" bIns="108000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Lasso</a:t>
                </a:r>
                <a:endPara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D91B9BF-DCAE-7848-B3DF-1C71767ABA97}"/>
                </a:ext>
              </a:extLst>
            </p:cNvPr>
            <p:cNvSpPr txBox="1"/>
            <p:nvPr/>
          </p:nvSpPr>
          <p:spPr>
            <a:xfrm>
              <a:off x="752581" y="5780655"/>
              <a:ext cx="1659991" cy="75514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accent1">
                  <a:shade val="50000"/>
                </a:schemeClr>
              </a:solidFill>
              <a:prstDash val="lgDash"/>
            </a:ln>
          </p:spPr>
          <p:txBody>
            <a:bodyPr wrap="square" tIns="251999" bIns="251999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集成模型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B9E6868-D141-5A46-8277-BFFA1C4F8292}"/>
                </a:ext>
              </a:extLst>
            </p:cNvPr>
            <p:cNvGrpSpPr/>
            <p:nvPr/>
          </p:nvGrpSpPr>
          <p:grpSpPr>
            <a:xfrm>
              <a:off x="910160" y="3556253"/>
              <a:ext cx="5410207" cy="402775"/>
              <a:chOff x="1184594" y="3340961"/>
              <a:chExt cx="5410207" cy="402775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6818EEF-76F4-484D-901E-3161DBF08B51}"/>
                  </a:ext>
                </a:extLst>
              </p:cNvPr>
              <p:cNvSpPr txBox="1"/>
              <p:nvPr/>
            </p:nvSpPr>
            <p:spPr>
              <a:xfrm>
                <a:off x="1184594" y="3340961"/>
                <a:ext cx="1357584" cy="402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tIns="108000" bIns="108000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电池陡降分析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8CF9584-B32D-B940-8AB0-F4A18494167A}"/>
                  </a:ext>
                </a:extLst>
              </p:cNvPr>
              <p:cNvSpPr txBox="1"/>
              <p:nvPr/>
            </p:nvSpPr>
            <p:spPr>
              <a:xfrm>
                <a:off x="2614186" y="3340961"/>
                <a:ext cx="1872208" cy="402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tIns="108000" bIns="108000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最优子模型分析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3214F81-2D5F-2B4D-8FC7-C429DFECFB00}"/>
                  </a:ext>
                </a:extLst>
              </p:cNvPr>
              <p:cNvSpPr txBox="1"/>
              <p:nvPr/>
            </p:nvSpPr>
            <p:spPr>
              <a:xfrm>
                <a:off x="4572000" y="3340961"/>
                <a:ext cx="2022801" cy="402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tIns="108000" bIns="108000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历史放电电池分析</a:t>
                </a:r>
              </a:p>
            </p:txBody>
          </p:sp>
        </p:grpSp>
        <p:sp>
          <p:nvSpPr>
            <p:cNvPr id="25" name="下箭头 24">
              <a:extLst>
                <a:ext uri="{FF2B5EF4-FFF2-40B4-BE49-F238E27FC236}">
                  <a16:creationId xmlns:a16="http://schemas.microsoft.com/office/drawing/2014/main" id="{C1EB2C9A-3528-7B49-9102-F91063FFCA49}"/>
                </a:ext>
              </a:extLst>
            </p:cNvPr>
            <p:cNvSpPr/>
            <p:nvPr/>
          </p:nvSpPr>
          <p:spPr>
            <a:xfrm>
              <a:off x="1213601" y="5432560"/>
              <a:ext cx="454792" cy="266498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9F9219D-2A12-4A48-AD63-1D1965CE2901}"/>
                </a:ext>
              </a:extLst>
            </p:cNvPr>
            <p:cNvSpPr txBox="1"/>
            <p:nvPr/>
          </p:nvSpPr>
          <p:spPr>
            <a:xfrm>
              <a:off x="752582" y="1970284"/>
              <a:ext cx="5696077" cy="8729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50000"/>
                </a:schemeClr>
              </a:solidFill>
              <a:prstDash val="lgDash"/>
            </a:ln>
          </p:spPr>
          <p:txBody>
            <a:bodyPr wrap="square" tIns="36000" bIns="3600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电池放电特征学习</a:t>
              </a: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BB297DB-6883-8049-B93E-913F1A2B0CDC}"/>
                </a:ext>
              </a:extLst>
            </p:cNvPr>
            <p:cNvSpPr txBox="1"/>
            <p:nvPr/>
          </p:nvSpPr>
          <p:spPr>
            <a:xfrm>
              <a:off x="914812" y="2333956"/>
              <a:ext cx="1378166" cy="433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相关性分析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429521A-894A-6D49-9F2A-FC66742F33B6}"/>
                </a:ext>
              </a:extLst>
            </p:cNvPr>
            <p:cNvSpPr txBox="1"/>
            <p:nvPr/>
          </p:nvSpPr>
          <p:spPr>
            <a:xfrm>
              <a:off x="2638407" y="2341958"/>
              <a:ext cx="1928495" cy="433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放电曲线模式提取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6436AA2-F45C-3649-813D-EC47D793D3CB}"/>
                </a:ext>
              </a:extLst>
            </p:cNvPr>
            <p:cNvSpPr txBox="1"/>
            <p:nvPr/>
          </p:nvSpPr>
          <p:spPr>
            <a:xfrm>
              <a:off x="4865889" y="2341958"/>
              <a:ext cx="1453758" cy="4335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行驶特征</a:t>
              </a:r>
            </a:p>
          </p:txBody>
        </p:sp>
        <p:sp>
          <p:nvSpPr>
            <p:cNvPr id="30" name="下箭头 29">
              <a:extLst>
                <a:ext uri="{FF2B5EF4-FFF2-40B4-BE49-F238E27FC236}">
                  <a16:creationId xmlns:a16="http://schemas.microsoft.com/office/drawing/2014/main" id="{E5717D38-EE47-324A-B922-2C77588D62AA}"/>
                </a:ext>
              </a:extLst>
            </p:cNvPr>
            <p:cNvSpPr/>
            <p:nvPr/>
          </p:nvSpPr>
          <p:spPr>
            <a:xfrm>
              <a:off x="3203848" y="2876621"/>
              <a:ext cx="454792" cy="266498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右箭头 30">
              <a:extLst>
                <a:ext uri="{FF2B5EF4-FFF2-40B4-BE49-F238E27FC236}">
                  <a16:creationId xmlns:a16="http://schemas.microsoft.com/office/drawing/2014/main" id="{66900148-483F-FF42-9F4D-C199ABAE6222}"/>
                </a:ext>
              </a:extLst>
            </p:cNvPr>
            <p:cNvSpPr/>
            <p:nvPr/>
          </p:nvSpPr>
          <p:spPr>
            <a:xfrm>
              <a:off x="2483768" y="5955030"/>
              <a:ext cx="288845" cy="41104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AFD10F8-FD06-D543-906A-FCA18061032D}"/>
                </a:ext>
              </a:extLst>
            </p:cNvPr>
            <p:cNvSpPr txBox="1"/>
            <p:nvPr/>
          </p:nvSpPr>
          <p:spPr>
            <a:xfrm>
              <a:off x="2843809" y="5730772"/>
              <a:ext cx="3621596" cy="80021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shade val="50000"/>
                </a:schemeClr>
              </a:solidFill>
              <a:prstDash val="lgDash"/>
            </a:ln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容量预测</a:t>
              </a: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02F45E2-82E9-7F42-832F-DDFEC6721A6F}"/>
                </a:ext>
              </a:extLst>
            </p:cNvPr>
            <p:cNvSpPr txBox="1"/>
            <p:nvPr/>
          </p:nvSpPr>
          <p:spPr>
            <a:xfrm>
              <a:off x="3003769" y="6076533"/>
              <a:ext cx="1309741" cy="402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放电比列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8A7F9F5-6B6E-F84F-B8A6-5ECA8FE6A307}"/>
                </a:ext>
              </a:extLst>
            </p:cNvPr>
            <p:cNvSpPr txBox="1"/>
            <p:nvPr/>
          </p:nvSpPr>
          <p:spPr>
            <a:xfrm>
              <a:off x="4648683" y="6078038"/>
              <a:ext cx="1309741" cy="402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放电电压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5FEB4E4-8D1C-F34B-B464-C1C52E34EDA8}"/>
              </a:ext>
            </a:extLst>
          </p:cNvPr>
          <p:cNvGrpSpPr/>
          <p:nvPr/>
        </p:nvGrpSpPr>
        <p:grpSpPr>
          <a:xfrm>
            <a:off x="6823075" y="2270652"/>
            <a:ext cx="1751986" cy="944448"/>
            <a:chOff x="4139952" y="1268760"/>
            <a:chExt cx="5004048" cy="2843683"/>
          </a:xfrm>
        </p:grpSpPr>
        <p:sp>
          <p:nvSpPr>
            <p:cNvPr id="44" name="任意多边形 17">
              <a:extLst>
                <a:ext uri="{FF2B5EF4-FFF2-40B4-BE49-F238E27FC236}">
                  <a16:creationId xmlns:a16="http://schemas.microsoft.com/office/drawing/2014/main" id="{0A62ECD7-1015-7D43-B3EC-386BE512695A}"/>
                </a:ext>
              </a:extLst>
            </p:cNvPr>
            <p:cNvSpPr/>
            <p:nvPr/>
          </p:nvSpPr>
          <p:spPr>
            <a:xfrm>
              <a:off x="4139952" y="1268760"/>
              <a:ext cx="2106721" cy="2843683"/>
            </a:xfrm>
            <a:custGeom>
              <a:avLst/>
              <a:gdLst>
                <a:gd name="connsiteX0" fmla="*/ 0 w 2803490"/>
                <a:gd name="connsiteY0" fmla="*/ 0 h 2843683"/>
                <a:gd name="connsiteX1" fmla="*/ 1919235 w 2803490"/>
                <a:gd name="connsiteY1" fmla="*/ 713433 h 2843683"/>
                <a:gd name="connsiteX2" fmla="*/ 2803490 w 2803490"/>
                <a:gd name="connsiteY2" fmla="*/ 2843683 h 284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3490" h="2843683">
                  <a:moveTo>
                    <a:pt x="0" y="0"/>
                  </a:moveTo>
                  <a:cubicBezTo>
                    <a:pt x="725993" y="119743"/>
                    <a:pt x="1451987" y="239486"/>
                    <a:pt x="1919235" y="713433"/>
                  </a:cubicBezTo>
                  <a:cubicBezTo>
                    <a:pt x="2386483" y="1187380"/>
                    <a:pt x="2651090" y="2448448"/>
                    <a:pt x="2803490" y="2843683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45" name="直接连接符 30">
              <a:extLst>
                <a:ext uri="{FF2B5EF4-FFF2-40B4-BE49-F238E27FC236}">
                  <a16:creationId xmlns:a16="http://schemas.microsoft.com/office/drawing/2014/main" id="{B6B9DF63-4482-EB4C-9705-966CB356DB4E}"/>
                </a:ext>
              </a:extLst>
            </p:cNvPr>
            <p:cNvCxnSpPr>
              <a:endCxn id="44" idx="0"/>
            </p:cNvCxnSpPr>
            <p:nvPr/>
          </p:nvCxnSpPr>
          <p:spPr>
            <a:xfrm flipH="1">
              <a:off x="4139952" y="1268760"/>
              <a:ext cx="500404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32">
              <a:extLst>
                <a:ext uri="{FF2B5EF4-FFF2-40B4-BE49-F238E27FC236}">
                  <a16:creationId xmlns:a16="http://schemas.microsoft.com/office/drawing/2014/main" id="{B62B77CF-22F1-7D44-8321-C7989150C25B}"/>
                </a:ext>
              </a:extLst>
            </p:cNvPr>
            <p:cNvCxnSpPr/>
            <p:nvPr/>
          </p:nvCxnSpPr>
          <p:spPr>
            <a:xfrm flipH="1">
              <a:off x="5415880" y="1763522"/>
              <a:ext cx="102832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33">
              <a:extLst>
                <a:ext uri="{FF2B5EF4-FFF2-40B4-BE49-F238E27FC236}">
                  <a16:creationId xmlns:a16="http://schemas.microsoft.com/office/drawing/2014/main" id="{E33FECC9-0CDF-B44A-AD12-B8BA4D61DA74}"/>
                </a:ext>
              </a:extLst>
            </p:cNvPr>
            <p:cNvCxnSpPr/>
            <p:nvPr/>
          </p:nvCxnSpPr>
          <p:spPr>
            <a:xfrm flipH="1">
              <a:off x="5849555" y="2495414"/>
              <a:ext cx="145874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headEnd type="none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35">
              <a:extLst>
                <a:ext uri="{FF2B5EF4-FFF2-40B4-BE49-F238E27FC236}">
                  <a16:creationId xmlns:a16="http://schemas.microsoft.com/office/drawing/2014/main" id="{91E130A0-9863-4E4D-BE87-BA63ACA1C334}"/>
                </a:ext>
              </a:extLst>
            </p:cNvPr>
            <p:cNvCxnSpPr/>
            <p:nvPr/>
          </p:nvCxnSpPr>
          <p:spPr>
            <a:xfrm flipH="1">
              <a:off x="6063718" y="3252357"/>
              <a:ext cx="181090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0">
              <a:extLst>
                <a:ext uri="{FF2B5EF4-FFF2-40B4-BE49-F238E27FC236}">
                  <a16:creationId xmlns:a16="http://schemas.microsoft.com/office/drawing/2014/main" id="{5DAD5F99-BC26-A045-9AF3-E7BD6C4ACDEB}"/>
                </a:ext>
              </a:extLst>
            </p:cNvPr>
            <p:cNvCxnSpPr/>
            <p:nvPr/>
          </p:nvCxnSpPr>
          <p:spPr>
            <a:xfrm flipH="1" flipV="1">
              <a:off x="6218442" y="3899519"/>
              <a:ext cx="2897328" cy="84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箭头连接符 44">
              <a:extLst>
                <a:ext uri="{FF2B5EF4-FFF2-40B4-BE49-F238E27FC236}">
                  <a16:creationId xmlns:a16="http://schemas.microsoft.com/office/drawing/2014/main" id="{1B73F62A-6A2D-4548-941D-0BC1FEE71EA2}"/>
                </a:ext>
              </a:extLst>
            </p:cNvPr>
            <p:cNvCxnSpPr/>
            <p:nvPr/>
          </p:nvCxnSpPr>
          <p:spPr>
            <a:xfrm>
              <a:off x="5724128" y="1268760"/>
              <a:ext cx="0" cy="494762"/>
            </a:xfrm>
            <a:prstGeom prst="straightConnector1">
              <a:avLst/>
            </a:prstGeom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lg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直接箭头连接符 45">
              <a:extLst>
                <a:ext uri="{FF2B5EF4-FFF2-40B4-BE49-F238E27FC236}">
                  <a16:creationId xmlns:a16="http://schemas.microsoft.com/office/drawing/2014/main" id="{1633854F-36BB-264C-A1A7-865505B50703}"/>
                </a:ext>
              </a:extLst>
            </p:cNvPr>
            <p:cNvCxnSpPr/>
            <p:nvPr/>
          </p:nvCxnSpPr>
          <p:spPr>
            <a:xfrm>
              <a:off x="6641976" y="1268760"/>
              <a:ext cx="0" cy="1226654"/>
            </a:xfrm>
            <a:prstGeom prst="straightConnector1">
              <a:avLst/>
            </a:prstGeom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lg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直接箭头连接符 47">
              <a:extLst>
                <a:ext uri="{FF2B5EF4-FFF2-40B4-BE49-F238E27FC236}">
                  <a16:creationId xmlns:a16="http://schemas.microsoft.com/office/drawing/2014/main" id="{0424C263-7E47-8E43-BF48-074C1CD9E5AB}"/>
                </a:ext>
              </a:extLst>
            </p:cNvPr>
            <p:cNvCxnSpPr/>
            <p:nvPr/>
          </p:nvCxnSpPr>
          <p:spPr>
            <a:xfrm>
              <a:off x="7524328" y="1268760"/>
              <a:ext cx="0" cy="1983596"/>
            </a:xfrm>
            <a:prstGeom prst="straightConnector1">
              <a:avLst/>
            </a:prstGeom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lg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直接箭头连接符 49">
              <a:extLst>
                <a:ext uri="{FF2B5EF4-FFF2-40B4-BE49-F238E27FC236}">
                  <a16:creationId xmlns:a16="http://schemas.microsoft.com/office/drawing/2014/main" id="{7CB703D7-A56A-5048-A303-DA743AA15DFA}"/>
                </a:ext>
              </a:extLst>
            </p:cNvPr>
            <p:cNvCxnSpPr/>
            <p:nvPr/>
          </p:nvCxnSpPr>
          <p:spPr>
            <a:xfrm>
              <a:off x="8316416" y="1268760"/>
              <a:ext cx="0" cy="2639170"/>
            </a:xfrm>
            <a:prstGeom prst="straightConnector1">
              <a:avLst/>
            </a:prstGeom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lgDash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DEDE37C5-CBAB-8C4C-B1C1-166E6159F421}"/>
              </a:ext>
            </a:extLst>
          </p:cNvPr>
          <p:cNvSpPr txBox="1"/>
          <p:nvPr/>
        </p:nvSpPr>
        <p:spPr>
          <a:xfrm>
            <a:off x="6789827" y="4283804"/>
            <a:ext cx="99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陡降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772686D-F53E-0D41-8646-DC87E736131E}"/>
              </a:ext>
            </a:extLst>
          </p:cNvPr>
          <p:cNvSpPr txBox="1"/>
          <p:nvPr/>
        </p:nvSpPr>
        <p:spPr>
          <a:xfrm>
            <a:off x="8106338" y="4268909"/>
            <a:ext cx="99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非陡降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5D74DF2-666F-5D42-9CBA-D53FC9005FFD}"/>
              </a:ext>
            </a:extLst>
          </p:cNvPr>
          <p:cNvSpPr txBox="1"/>
          <p:nvPr/>
        </p:nvSpPr>
        <p:spPr>
          <a:xfrm>
            <a:off x="6789827" y="4785840"/>
            <a:ext cx="201622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通过对电池健康状态的分析，利用放电曲线实现了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真实场景下不同使用年限及产商电池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Zhongsong" panose="02010600040101010101" pitchFamily="2" charset="-122"/>
                <a:ea typeface="STZhongsong" panose="02010600040101010101" pitchFamily="2" charset="-122"/>
                <a:cs typeface="+mn-cs"/>
              </a:rPr>
              <a:t>的精确容量预测。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5108522-9519-0C48-BF9D-FEFF8314A183}"/>
              </a:ext>
            </a:extLst>
          </p:cNvPr>
          <p:cNvSpPr txBox="1"/>
          <p:nvPr/>
        </p:nvSpPr>
        <p:spPr>
          <a:xfrm>
            <a:off x="610827" y="407915"/>
            <a:ext cx="629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CASE 1: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基于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AI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的电池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SOC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预测</a:t>
            </a:r>
          </a:p>
        </p:txBody>
      </p:sp>
    </p:spTree>
    <p:extLst>
      <p:ext uri="{BB962C8B-B14F-4D97-AF65-F5344CB8AC3E}">
        <p14:creationId xmlns:p14="http://schemas.microsoft.com/office/powerpoint/2010/main" val="2111247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2">
            <a:extLst>
              <a:ext uri="{FF2B5EF4-FFF2-40B4-BE49-F238E27FC236}">
                <a16:creationId xmlns:a16="http://schemas.microsoft.com/office/drawing/2014/main" id="{D8B18020-227B-40E3-BB95-8682165F3BC4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3630965"/>
          <a:ext cx="8127999" cy="24516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03111">
                  <a:extLst>
                    <a:ext uri="{9D8B030D-6E8A-4147-A177-3AD203B41FA5}">
                      <a16:colId xmlns:a16="http://schemas.microsoft.com/office/drawing/2014/main" val="2071621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86242230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3816380000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041513367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848908141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79504473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4152196052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1046961403"/>
                    </a:ext>
                  </a:extLst>
                </a:gridCol>
                <a:gridCol w="903111">
                  <a:extLst>
                    <a:ext uri="{9D8B030D-6E8A-4147-A177-3AD203B41FA5}">
                      <a16:colId xmlns:a16="http://schemas.microsoft.com/office/drawing/2014/main" val="2729959436"/>
                    </a:ext>
                  </a:extLst>
                </a:gridCol>
              </a:tblGrid>
              <a:tr h="341903">
                <a:tc gridSpan="9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容量预测结果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SOC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</a:rPr>
                        <a:t>预测结果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52206"/>
                  </a:ext>
                </a:extLst>
              </a:tr>
              <a:tr h="34190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数据增强前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数据增强后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3484635"/>
                  </a:ext>
                </a:extLst>
              </a:tr>
              <a:tr h="3419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solidFill>
                            <a:schemeClr val="tx1"/>
                          </a:solidFill>
                        </a:rPr>
                        <a:t>车号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Mape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Soc_mae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Mape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Soc_mae</a:t>
                      </a:r>
                      <a:endParaRPr lang="zh-CN" alt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368115"/>
                  </a:ext>
                </a:extLst>
              </a:tr>
              <a:tr h="3419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5217</a:t>
                      </a:r>
                      <a:endParaRPr lang="zh-CN" alt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0.0625</a:t>
                      </a: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2.1374</a:t>
                      </a: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0.0179</a:t>
                      </a: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0.0454</a:t>
                      </a: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2.0492</a:t>
                      </a: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0.0175</a:t>
                      </a:r>
                    </a:p>
                  </a:txBody>
                  <a:tcPr marL="4763" marR="4763" marT="476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651466"/>
                  </a:ext>
                </a:extLst>
              </a:tr>
              <a:tr h="3419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6827</a:t>
                      </a:r>
                      <a:endParaRPr lang="zh-CN" altLang="en-US" sz="14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0.0815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5.3699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0.0436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1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0.0374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2.4809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kern="1200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0.0188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676723"/>
                  </a:ext>
                </a:extLst>
              </a:tr>
              <a:tr h="2740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4126</a:t>
                      </a:r>
                      <a:endParaRPr lang="zh-CN" altLang="en-US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0.0603 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3.6354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0.0281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0.0365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2.2712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0.0164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661782"/>
                  </a:ext>
                </a:extLst>
              </a:tr>
              <a:tr h="341903">
                <a:tc gridSpan="9">
                  <a:txBody>
                    <a:bodyPr/>
                    <a:lstStyle/>
                    <a:p>
                      <a:pPr algn="l"/>
                      <a:r>
                        <a:rPr lang="zh-CN" altLang="en-US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样本越不平衡的车，数据增强效果越好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altLang="zh-CN" sz="14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677775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9108CB51-9D66-49F3-9757-81C4F0C9142B}"/>
              </a:ext>
            </a:extLst>
          </p:cNvPr>
          <p:cNvGrpSpPr/>
          <p:nvPr/>
        </p:nvGrpSpPr>
        <p:grpSpPr>
          <a:xfrm>
            <a:off x="672144" y="815586"/>
            <a:ext cx="5038075" cy="2446548"/>
            <a:chOff x="2699792" y="3923331"/>
            <a:chExt cx="5038075" cy="244654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8266293-0851-47BF-8EE8-2CF6A300A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9792" y="3923331"/>
              <a:ext cx="4250359" cy="2446548"/>
            </a:xfrm>
            <a:prstGeom prst="rect">
              <a:avLst/>
            </a:prstGeom>
          </p:spPr>
        </p:pic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CBA660D-58A2-4727-AECC-924AA755ECC6}"/>
                </a:ext>
              </a:extLst>
            </p:cNvPr>
            <p:cNvCxnSpPr/>
            <p:nvPr/>
          </p:nvCxnSpPr>
          <p:spPr>
            <a:xfrm>
              <a:off x="2885083" y="5608090"/>
              <a:ext cx="4207197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CFFE4D2-CB3A-4F16-8E1A-C85E528B2E49}"/>
                </a:ext>
              </a:extLst>
            </p:cNvPr>
            <p:cNvCxnSpPr/>
            <p:nvPr/>
          </p:nvCxnSpPr>
          <p:spPr>
            <a:xfrm>
              <a:off x="2885083" y="4571403"/>
              <a:ext cx="3960440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F533D231-ED2B-4F6B-AE39-C428B08B6539}"/>
                </a:ext>
              </a:extLst>
            </p:cNvPr>
            <p:cNvCxnSpPr/>
            <p:nvPr/>
          </p:nvCxnSpPr>
          <p:spPr>
            <a:xfrm>
              <a:off x="2885083" y="4739802"/>
              <a:ext cx="4207197" cy="0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</a:ln>
            <a:effectLst/>
          </p:spPr>
        </p:cxnSp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04B2A4F0-F87E-4AC9-9990-15F2428F414E}"/>
                </a:ext>
              </a:extLst>
            </p:cNvPr>
            <p:cNvSpPr/>
            <p:nvPr/>
          </p:nvSpPr>
          <p:spPr>
            <a:xfrm>
              <a:off x="6876256" y="4571404"/>
              <a:ext cx="72008" cy="1034256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右大括号 12">
              <a:extLst>
                <a:ext uri="{FF2B5EF4-FFF2-40B4-BE49-F238E27FC236}">
                  <a16:creationId xmlns:a16="http://schemas.microsoft.com/office/drawing/2014/main" id="{AC61B9B7-923A-4F6B-8740-015A2B86858A}"/>
                </a:ext>
              </a:extLst>
            </p:cNvPr>
            <p:cNvSpPr/>
            <p:nvPr/>
          </p:nvSpPr>
          <p:spPr>
            <a:xfrm>
              <a:off x="7138888" y="4739802"/>
              <a:ext cx="72008" cy="865858"/>
            </a:xfrm>
            <a:prstGeom prst="rightBrac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B632BC0-A42D-4929-B07A-21DA6CAAB3AF}"/>
                </a:ext>
              </a:extLst>
            </p:cNvPr>
            <p:cNvSpPr txBox="1"/>
            <p:nvPr/>
          </p:nvSpPr>
          <p:spPr>
            <a:xfrm>
              <a:off x="6791085" y="5588244"/>
              <a:ext cx="606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U_end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6CB97D8-7861-412E-AFBE-DAF7CBFCB4E4}"/>
                </a:ext>
              </a:extLst>
            </p:cNvPr>
            <p:cNvSpPr txBox="1"/>
            <p:nvPr/>
          </p:nvSpPr>
          <p:spPr>
            <a:xfrm>
              <a:off x="6791085" y="4323089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U_start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E1C34F-5831-4B13-9EA3-80B1E826BDB4}"/>
                </a:ext>
              </a:extLst>
            </p:cNvPr>
            <p:cNvSpPr txBox="1"/>
            <p:nvPr/>
          </p:nvSpPr>
          <p:spPr>
            <a:xfrm>
              <a:off x="7174892" y="4591380"/>
              <a:ext cx="5629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rPr>
                <a:t>U_cut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35CC6CA-3904-4D6D-9C24-34CA158D0AC7}"/>
              </a:ext>
            </a:extLst>
          </p:cNvPr>
          <p:cNvGrpSpPr/>
          <p:nvPr/>
        </p:nvGrpSpPr>
        <p:grpSpPr>
          <a:xfrm>
            <a:off x="6156176" y="836712"/>
            <a:ext cx="1951539" cy="2564060"/>
            <a:chOff x="7530365" y="1277315"/>
            <a:chExt cx="1951539" cy="256406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5A39B6B-B5F2-4F22-BC84-7A426AB05FE4}"/>
                </a:ext>
              </a:extLst>
            </p:cNvPr>
            <p:cNvGrpSpPr/>
            <p:nvPr/>
          </p:nvGrpSpPr>
          <p:grpSpPr>
            <a:xfrm>
              <a:off x="7674790" y="1277315"/>
              <a:ext cx="1521148" cy="2144623"/>
              <a:chOff x="6896664" y="1440149"/>
              <a:chExt cx="1521148" cy="2144623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A300AB3-56EA-4B6F-AE5B-27E53A97AFD4}"/>
                  </a:ext>
                </a:extLst>
              </p:cNvPr>
              <p:cNvSpPr/>
              <p:nvPr/>
            </p:nvSpPr>
            <p:spPr>
              <a:xfrm>
                <a:off x="7562272" y="2349627"/>
                <a:ext cx="157965" cy="12036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65D946A-0438-40A9-A0D3-8F90E44A693E}"/>
                  </a:ext>
                </a:extLst>
              </p:cNvPr>
              <p:cNvSpPr/>
              <p:nvPr/>
            </p:nvSpPr>
            <p:spPr>
              <a:xfrm>
                <a:off x="7562272" y="1660459"/>
                <a:ext cx="156078" cy="68916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3485B36-0AEA-4929-862B-98997583F4C9}"/>
                  </a:ext>
                </a:extLst>
              </p:cNvPr>
              <p:cNvSpPr/>
              <p:nvPr/>
            </p:nvSpPr>
            <p:spPr>
              <a:xfrm>
                <a:off x="8259847" y="2345330"/>
                <a:ext cx="157965" cy="120364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箭头: 右 21">
                <a:extLst>
                  <a:ext uri="{FF2B5EF4-FFF2-40B4-BE49-F238E27FC236}">
                    <a16:creationId xmlns:a16="http://schemas.microsoft.com/office/drawing/2014/main" id="{29B55CF8-F694-450A-B3A0-93BA593CA0CB}"/>
                  </a:ext>
                </a:extLst>
              </p:cNvPr>
              <p:cNvSpPr/>
              <p:nvPr/>
            </p:nvSpPr>
            <p:spPr>
              <a:xfrm>
                <a:off x="7892070" y="2773885"/>
                <a:ext cx="233202" cy="184107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1CC90014-7670-42F4-913C-422EE057C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8726" y="1660459"/>
                <a:ext cx="61354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7B99C29D-D7A7-4462-8366-744ABABC2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8726" y="2349627"/>
                <a:ext cx="61354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8FD16260-D929-4A3D-AF70-09A7BAD70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8726" y="3553272"/>
                <a:ext cx="61354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D44986E-1F82-459E-8F77-84D8DB4E91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4487" y="3550589"/>
                <a:ext cx="511250" cy="178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367061F6-61E4-4088-AA6D-3DCB9E9A18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28009" y="2347838"/>
                <a:ext cx="511250" cy="1789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46CA6D2-BDE7-44D4-A6D1-82755A034937}"/>
                  </a:ext>
                </a:extLst>
              </p:cNvPr>
              <p:cNvSpPr txBox="1"/>
              <p:nvPr/>
            </p:nvSpPr>
            <p:spPr>
              <a:xfrm>
                <a:off x="6896664" y="1440149"/>
                <a:ext cx="6559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U_start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C192F98-8929-484B-8277-E39FBDE47EA7}"/>
                  </a:ext>
                </a:extLst>
              </p:cNvPr>
              <p:cNvSpPr txBox="1"/>
              <p:nvPr/>
            </p:nvSpPr>
            <p:spPr>
              <a:xfrm>
                <a:off x="6896664" y="2095539"/>
                <a:ext cx="5629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U_cut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89037FBE-EDEA-4BE9-B5C4-8664E6AA4078}"/>
                  </a:ext>
                </a:extLst>
              </p:cNvPr>
              <p:cNvSpPr txBox="1"/>
              <p:nvPr/>
            </p:nvSpPr>
            <p:spPr>
              <a:xfrm>
                <a:off x="6896664" y="3307773"/>
                <a:ext cx="6062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微软雅黑"/>
                    <a:cs typeface="+mn-cs"/>
                  </a:rPr>
                  <a:t>U_end</a:t>
                </a:r>
                <a:endPara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微软雅黑"/>
                  <a:cs typeface="+mn-cs"/>
                </a:endParaRPr>
              </a:p>
            </p:txBody>
          </p: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8967CC5-A390-4566-8A1C-0B1BBBC00F51}"/>
                </a:ext>
              </a:extLst>
            </p:cNvPr>
            <p:cNvSpPr txBox="1"/>
            <p:nvPr/>
          </p:nvSpPr>
          <p:spPr>
            <a:xfrm>
              <a:off x="7530365" y="3472043"/>
              <a:ext cx="1951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生成增强数据集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375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96E0108A-C40A-0D4A-86DB-D728C4A73E0E}"/>
              </a:ext>
            </a:extLst>
          </p:cNvPr>
          <p:cNvSpPr txBox="1"/>
          <p:nvPr/>
        </p:nvSpPr>
        <p:spPr>
          <a:xfrm>
            <a:off x="582158" y="452587"/>
            <a:ext cx="7374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CASE 2: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基于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AI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的锂电寿命（剩余循环次数）预测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94533A-5AB9-F441-8878-77A325A3DDEB}"/>
              </a:ext>
            </a:extLst>
          </p:cNvPr>
          <p:cNvSpPr txBox="1"/>
          <p:nvPr/>
        </p:nvSpPr>
        <p:spPr>
          <a:xfrm>
            <a:off x="683568" y="1139316"/>
            <a:ext cx="7992888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现有研究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影响电池寿命的因素众多，放电倍率、放电区间、环境温度等，且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众多因素耦合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，实验室仅能通过大量测试标定在单一维度下的寿命规律。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MIT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利用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的方法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学习前序放电循环特征与锂电寿命的关系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755AF7-5BF1-9040-A795-31EF6C6C5861}"/>
              </a:ext>
            </a:extLst>
          </p:cNvPr>
          <p:cNvSpPr/>
          <p:nvPr/>
        </p:nvSpPr>
        <p:spPr>
          <a:xfrm>
            <a:off x="701824" y="6107986"/>
            <a:ext cx="8334672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不足之处：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需要大量不同因素条件下的数据，成本太高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6D87FC4-68A0-F34D-93AB-8F1FFC714E9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851920" y="2290730"/>
            <a:ext cx="5184576" cy="18583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AA3505F-342D-944E-9587-E5A09DEC61A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7808" y="4104793"/>
            <a:ext cx="8532440" cy="19164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9B88E9-17E1-AF45-875F-ECADB02B10F1}"/>
              </a:ext>
            </a:extLst>
          </p:cNvPr>
          <p:cNvPicPr/>
          <p:nvPr/>
        </p:nvPicPr>
        <p:blipFill rotWithShape="1">
          <a:blip r:embed="rId4"/>
          <a:srcRect b="66267"/>
          <a:stretch/>
        </p:blipFill>
        <p:spPr>
          <a:xfrm>
            <a:off x="629816" y="2317798"/>
            <a:ext cx="3366120" cy="16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50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91D3E6B-0658-E847-AC5A-2AE836806C10}"/>
              </a:ext>
            </a:extLst>
          </p:cNvPr>
          <p:cNvSpPr/>
          <p:nvPr/>
        </p:nvSpPr>
        <p:spPr>
          <a:xfrm>
            <a:off x="607571" y="548680"/>
            <a:ext cx="7852861" cy="3351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研究思路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：根据数据情况，将寿命预测从两个角度开展研究。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数据充足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：利用循环次数学习前序放电循环特征与锂电寿命的关系，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关键是提取影响电池寿命的关键特征。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数据较少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鉴于真实场景下很难提供不同环境因素下的循环数据，无法有效学习前序放电循环与寿命之间的关系，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研究提出了一种基于电池衰减率进行剩余循环次数预测的新方法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，有效克服目前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实验室标定数据稀疏的问题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同时能获得很好地预测精度。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83F631-C98D-3F49-94EB-8D8300826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4149080"/>
            <a:ext cx="3010676" cy="2376264"/>
          </a:xfrm>
          <a:prstGeom prst="rect">
            <a:avLst/>
          </a:prstGeom>
        </p:spPr>
      </p:pic>
      <mc:AlternateContent xmlns:mc="http://schemas.openxmlformats.org/markup-compatibility/2006">
        <mc:Choice xmlns:cx1="http://schemas.microsoft.com/office/drawing/2015/9/8/chartex" xmlns="" Requires="cx1">
          <p:graphicFrame>
            <p:nvGraphicFramePr>
              <p:cNvPr id="15" name="图表 14">
                <a:extLst>
                  <a:ext uri="{FF2B5EF4-FFF2-40B4-BE49-F238E27FC236}">
                    <a16:creationId xmlns:a16="http://schemas.microsoft.com/office/drawing/2014/main" id="{E979F719-A0F0-D94E-99BF-F3B64FE3E02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33396264"/>
                  </p:ext>
                </p:extLst>
              </p:nvPr>
            </p:nvGraphicFramePr>
            <p:xfrm>
              <a:off x="1179479" y="4005064"/>
              <a:ext cx="3680553" cy="25202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5" name="图表 14">
                <a:extLst>
                  <a:ext uri="{FF2B5EF4-FFF2-40B4-BE49-F238E27FC236}">
                    <a16:creationId xmlns:a16="http://schemas.microsoft.com/office/drawing/2014/main" id="{E979F719-A0F0-D94E-99BF-F3B64FE3E0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9479" y="4005064"/>
                <a:ext cx="3680553" cy="252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1217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DE088E0-0E72-8644-8537-478310653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132"/>
          <a:stretch/>
        </p:blipFill>
        <p:spPr>
          <a:xfrm>
            <a:off x="351864" y="764704"/>
            <a:ext cx="2298456" cy="2437191"/>
          </a:xfrm>
          <a:prstGeom prst="rect">
            <a:avLst/>
          </a:prstGeom>
        </p:spPr>
      </p:pic>
      <p:pic>
        <p:nvPicPr>
          <p:cNvPr id="8" name="图片 7" descr="图片包含 游戏机, 地图&#10;&#10;描述已自动生成">
            <a:extLst>
              <a:ext uri="{FF2B5EF4-FFF2-40B4-BE49-F238E27FC236}">
                <a16:creationId xmlns:a16="http://schemas.microsoft.com/office/drawing/2014/main" id="{712426CF-8991-A344-A6F4-F3A74F0C22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535" y="980728"/>
            <a:ext cx="1902993" cy="17281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DC9C9DD-361F-6E4B-B590-7918F42248DF}"/>
              </a:ext>
            </a:extLst>
          </p:cNvPr>
          <p:cNvSpPr txBox="1"/>
          <p:nvPr/>
        </p:nvSpPr>
        <p:spPr>
          <a:xfrm>
            <a:off x="1403648" y="50803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MIT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=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10%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   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Ours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=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5%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FCA732-5B49-F041-86BC-006F4390DB78}"/>
              </a:ext>
            </a:extLst>
          </p:cNvPr>
          <p:cNvSpPr txBox="1"/>
          <p:nvPr/>
        </p:nvSpPr>
        <p:spPr>
          <a:xfrm>
            <a:off x="516258" y="6093296"/>
            <a:ext cx="82089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提出的循环预测模型具有很好地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适应性、且预测精度高</a:t>
            </a:r>
            <a:endParaRPr kumimoji="1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95536" y="2996952"/>
          <a:ext cx="8389233" cy="2963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663">
                  <a:extLst>
                    <a:ext uri="{9D8B030D-6E8A-4147-A177-3AD203B41FA5}">
                      <a16:colId xmlns:a16="http://schemas.microsoft.com/office/drawing/2014/main" val="1167570170"/>
                    </a:ext>
                  </a:extLst>
                </a:gridCol>
                <a:gridCol w="332051">
                  <a:extLst>
                    <a:ext uri="{9D8B030D-6E8A-4147-A177-3AD203B41FA5}">
                      <a16:colId xmlns:a16="http://schemas.microsoft.com/office/drawing/2014/main" val="2598403917"/>
                    </a:ext>
                  </a:extLst>
                </a:gridCol>
                <a:gridCol w="317182">
                  <a:extLst>
                    <a:ext uri="{9D8B030D-6E8A-4147-A177-3AD203B41FA5}">
                      <a16:colId xmlns:a16="http://schemas.microsoft.com/office/drawing/2014/main" val="1290683572"/>
                    </a:ext>
                  </a:extLst>
                </a:gridCol>
                <a:gridCol w="550112">
                  <a:extLst>
                    <a:ext uri="{9D8B030D-6E8A-4147-A177-3AD203B41FA5}">
                      <a16:colId xmlns:a16="http://schemas.microsoft.com/office/drawing/2014/main" val="3440702208"/>
                    </a:ext>
                  </a:extLst>
                </a:gridCol>
                <a:gridCol w="480727">
                  <a:extLst>
                    <a:ext uri="{9D8B030D-6E8A-4147-A177-3AD203B41FA5}">
                      <a16:colId xmlns:a16="http://schemas.microsoft.com/office/drawing/2014/main" val="688575881"/>
                    </a:ext>
                  </a:extLst>
                </a:gridCol>
                <a:gridCol w="713658">
                  <a:extLst>
                    <a:ext uri="{9D8B030D-6E8A-4147-A177-3AD203B41FA5}">
                      <a16:colId xmlns:a16="http://schemas.microsoft.com/office/drawing/2014/main" val="3923334247"/>
                    </a:ext>
                  </a:extLst>
                </a:gridCol>
                <a:gridCol w="664097">
                  <a:extLst>
                    <a:ext uri="{9D8B030D-6E8A-4147-A177-3AD203B41FA5}">
                      <a16:colId xmlns:a16="http://schemas.microsoft.com/office/drawing/2014/main" val="3197839732"/>
                    </a:ext>
                  </a:extLst>
                </a:gridCol>
                <a:gridCol w="603301">
                  <a:extLst>
                    <a:ext uri="{9D8B030D-6E8A-4147-A177-3AD203B41FA5}">
                      <a16:colId xmlns:a16="http://schemas.microsoft.com/office/drawing/2014/main" val="6355195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7356916"/>
                    </a:ext>
                  </a:extLst>
                </a:gridCol>
                <a:gridCol w="322137">
                  <a:extLst>
                    <a:ext uri="{9D8B030D-6E8A-4147-A177-3AD203B41FA5}">
                      <a16:colId xmlns:a16="http://schemas.microsoft.com/office/drawing/2014/main" val="430906461"/>
                    </a:ext>
                  </a:extLst>
                </a:gridCol>
                <a:gridCol w="381609">
                  <a:extLst>
                    <a:ext uri="{9D8B030D-6E8A-4147-A177-3AD203B41FA5}">
                      <a16:colId xmlns:a16="http://schemas.microsoft.com/office/drawing/2014/main" val="1594269389"/>
                    </a:ext>
                  </a:extLst>
                </a:gridCol>
                <a:gridCol w="371696">
                  <a:extLst>
                    <a:ext uri="{9D8B030D-6E8A-4147-A177-3AD203B41FA5}">
                      <a16:colId xmlns:a16="http://schemas.microsoft.com/office/drawing/2014/main" val="3992102907"/>
                    </a:ext>
                  </a:extLst>
                </a:gridCol>
                <a:gridCol w="644273">
                  <a:extLst>
                    <a:ext uri="{9D8B030D-6E8A-4147-A177-3AD203B41FA5}">
                      <a16:colId xmlns:a16="http://schemas.microsoft.com/office/drawing/2014/main" val="2723827143"/>
                    </a:ext>
                  </a:extLst>
                </a:gridCol>
                <a:gridCol w="545155">
                  <a:extLst>
                    <a:ext uri="{9D8B030D-6E8A-4147-A177-3AD203B41FA5}">
                      <a16:colId xmlns:a16="http://schemas.microsoft.com/office/drawing/2014/main" val="2364433144"/>
                    </a:ext>
                  </a:extLst>
                </a:gridCol>
                <a:gridCol w="678966">
                  <a:extLst>
                    <a:ext uri="{9D8B030D-6E8A-4147-A177-3AD203B41FA5}">
                      <a16:colId xmlns:a16="http://schemas.microsoft.com/office/drawing/2014/main" val="235135005"/>
                    </a:ext>
                  </a:extLst>
                </a:gridCol>
                <a:gridCol w="674010">
                  <a:extLst>
                    <a:ext uri="{9D8B030D-6E8A-4147-A177-3AD203B41FA5}">
                      <a16:colId xmlns:a16="http://schemas.microsoft.com/office/drawing/2014/main" val="785041517"/>
                    </a:ext>
                  </a:extLst>
                </a:gridCol>
                <a:gridCol w="639316">
                  <a:extLst>
                    <a:ext uri="{9D8B030D-6E8A-4147-A177-3AD203B41FA5}">
                      <a16:colId xmlns:a16="http://schemas.microsoft.com/office/drawing/2014/main" val="2742999194"/>
                    </a:ext>
                  </a:extLst>
                </a:gridCol>
              </a:tblGrid>
              <a:tr h="224331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环境因素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预测循环数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真实循环数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相对误差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环境因素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预测循环数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真实循环数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相对误差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064598"/>
                  </a:ext>
                </a:extLst>
              </a:tr>
              <a:tr h="22433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容量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温度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充电倍率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放电倍率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容量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温度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充电倍率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放电倍率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9608578"/>
                  </a:ext>
                </a:extLst>
              </a:tr>
              <a:tr h="2243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581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0.1067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endParaRPr lang="zh-CN" altLang="en-US" sz="8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423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429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0.0139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355448"/>
                  </a:ext>
                </a:extLst>
              </a:tr>
              <a:tr h="2243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647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0.0046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endParaRPr lang="zh-CN" altLang="en-US" sz="8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1233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1386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0.1104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755936"/>
                  </a:ext>
                </a:extLst>
              </a:tr>
              <a:tr h="2243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1087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0.0294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endParaRPr lang="zh-CN" altLang="en-US" sz="8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863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853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0.0117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861462"/>
                  </a:ext>
                </a:extLst>
              </a:tr>
              <a:tr h="2243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1014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1032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0.0174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endParaRPr lang="zh-CN" altLang="en-US" sz="8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1135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1032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0.0998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957980"/>
                  </a:ext>
                </a:extLst>
              </a:tr>
              <a:tr h="2243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860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0.0082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endParaRPr lang="zh-CN" altLang="en-US" sz="8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80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696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0.0071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695789"/>
                  </a:ext>
                </a:extLst>
              </a:tr>
              <a:tr h="2243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0.0158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endParaRPr lang="zh-CN" altLang="en-US" sz="8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80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770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727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0.0591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985419"/>
                  </a:ext>
                </a:extLst>
              </a:tr>
              <a:tr h="2243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417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0.0974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endParaRPr lang="zh-CN" altLang="en-US" sz="8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459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462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0.0065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953154"/>
                  </a:ext>
                </a:extLst>
              </a:tr>
              <a:tr h="2243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715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0.0362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zh-CN" altLang="en-US" sz="8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681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631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0.0792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623376"/>
                  </a:ext>
                </a:extLst>
              </a:tr>
              <a:tr h="2243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0.0941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8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409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427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0.0422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68855"/>
                  </a:ext>
                </a:extLst>
              </a:tr>
              <a:tr h="2243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0.0457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</a:t>
                      </a:r>
                      <a:endParaRPr lang="zh-CN" altLang="en-US" sz="8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1028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971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0.0587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400731"/>
                  </a:ext>
                </a:extLst>
              </a:tr>
              <a:tr h="22433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endParaRPr lang="zh-CN" altLang="en-US" sz="9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992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945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0.0497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900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zh-CN" altLang="en-US" sz="800" b="1" u="none" strike="noStrike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1040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1087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900" b="1" u="none" strike="noStrike" kern="1200" dirty="0">
                          <a:solidFill>
                            <a:srgbClr val="0037A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0.0432</a:t>
                      </a:r>
                    </a:p>
                  </a:txBody>
                  <a:tcPr marL="8841" marR="8841" marT="884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1326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980728"/>
            <a:ext cx="4023334" cy="159361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940152" y="611396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宋体" charset="-122"/>
                <a:cs typeface="Arial" panose="020B0604020202020204" pitchFamily="34" charset="0"/>
              </a:rPr>
              <a:t>0.047±0.035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5856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9861DF2-47F3-AF44-B66E-CC7D0872E312}"/>
              </a:ext>
            </a:extLst>
          </p:cNvPr>
          <p:cNvSpPr txBox="1"/>
          <p:nvPr/>
        </p:nvSpPr>
        <p:spPr>
          <a:xfrm>
            <a:off x="611560" y="1340768"/>
            <a:ext cx="7848872" cy="1842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研究思路：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将故障异常外显的各种因素如温度、电压、电流等视为一个多变量的时间序列，通过学习不同变量之间的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正常耦合模式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，对多变量时间序列之间的内在关系进行建模并预测。提出了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隐标签策略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多变量的时序自编码机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误差预测模型、增广数据训练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等方法，从而实现了不同电池故障分类和早期预警。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微软雅黑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8A5972D-1A5C-1B4F-B037-D6D58331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01" y="3055410"/>
            <a:ext cx="4401609" cy="306196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B8E5011-1A99-9746-9EED-ACF6CF7B709F}"/>
              </a:ext>
            </a:extLst>
          </p:cNvPr>
          <p:cNvSpPr txBox="1"/>
          <p:nvPr/>
        </p:nvSpPr>
        <p:spPr>
          <a:xfrm>
            <a:off x="1388860" y="3710799"/>
            <a:ext cx="494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多变量时间序列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D99EFA6-6C24-4A4C-B349-1D6056E5C9C3}"/>
              </a:ext>
            </a:extLst>
          </p:cNvPr>
          <p:cNvSpPr txBox="1"/>
          <p:nvPr/>
        </p:nvSpPr>
        <p:spPr>
          <a:xfrm>
            <a:off x="7380312" y="3551281"/>
            <a:ext cx="4945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重构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微软雅黑"/>
                <a:cs typeface="+mn-cs"/>
              </a:rPr>
              <a:t>多变量时间序列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747672-91F5-AF4B-91E4-D0D7967DF2D4}"/>
              </a:ext>
            </a:extLst>
          </p:cNvPr>
          <p:cNvSpPr txBox="1"/>
          <p:nvPr/>
        </p:nvSpPr>
        <p:spPr>
          <a:xfrm>
            <a:off x="2942699" y="3240773"/>
            <a:ext cx="266429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控制重构误差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6BB8E9-52CC-F34C-9F0C-21FEF3864CDF}"/>
              </a:ext>
            </a:extLst>
          </p:cNvPr>
          <p:cNvSpPr txBox="1"/>
          <p:nvPr/>
        </p:nvSpPr>
        <p:spPr>
          <a:xfrm>
            <a:off x="3058113" y="5867202"/>
            <a:ext cx="2592288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隐变量表征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AD8899-28F5-7F42-AE74-158292465F9C}"/>
              </a:ext>
            </a:extLst>
          </p:cNvPr>
          <p:cNvSpPr txBox="1"/>
          <p:nvPr/>
        </p:nvSpPr>
        <p:spPr>
          <a:xfrm>
            <a:off x="6579189" y="3521868"/>
            <a:ext cx="911357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误差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1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Aparajita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103D29-FFB1-FF46-9078-D34A1B57D747}"/>
              </a:ext>
            </a:extLst>
          </p:cNvPr>
          <p:cNvSpPr txBox="1"/>
          <p:nvPr/>
        </p:nvSpPr>
        <p:spPr>
          <a:xfrm>
            <a:off x="6612224" y="4069842"/>
            <a:ext cx="911357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误差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2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Aparajita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35FC32B-88B7-1B42-B08B-62FD44B444D6}"/>
              </a:ext>
            </a:extLst>
          </p:cNvPr>
          <p:cNvSpPr txBox="1"/>
          <p:nvPr/>
        </p:nvSpPr>
        <p:spPr>
          <a:xfrm>
            <a:off x="6612224" y="4665965"/>
            <a:ext cx="911357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误差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3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Aparajita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202A2DD-F335-C249-B90F-3F05504ED5F2}"/>
              </a:ext>
            </a:extLst>
          </p:cNvPr>
          <p:cNvSpPr txBox="1"/>
          <p:nvPr/>
        </p:nvSpPr>
        <p:spPr>
          <a:xfrm>
            <a:off x="6612224" y="5183081"/>
            <a:ext cx="911357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误差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4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Aparajita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892F609-C8A2-6249-BACF-9C07369FD33B}"/>
              </a:ext>
            </a:extLst>
          </p:cNvPr>
          <p:cNvSpPr txBox="1"/>
          <p:nvPr/>
        </p:nvSpPr>
        <p:spPr>
          <a:xfrm>
            <a:off x="6597191" y="5790258"/>
            <a:ext cx="911357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误差</a:t>
            </a:r>
            <a:r>
              <a:rPr kumimoji="1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微软雅黑"/>
                <a:cs typeface="Aparajita" pitchFamily="34" charset="0"/>
              </a:rPr>
              <a:t>5</a:t>
            </a:r>
            <a:endParaRPr kumimoji="1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/>
              <a:ea typeface="微软雅黑"/>
              <a:cs typeface="Aparajita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8301A19-1DA0-1240-9734-D6097E7BBB0F}"/>
              </a:ext>
            </a:extLst>
          </p:cNvPr>
          <p:cNvSpPr txBox="1"/>
          <p:nvPr/>
        </p:nvSpPr>
        <p:spPr>
          <a:xfrm>
            <a:off x="611560" y="701678"/>
            <a:ext cx="6299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CASE 3: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基于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AI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的电池故障预警研究</a:t>
            </a:r>
          </a:p>
        </p:txBody>
      </p:sp>
    </p:spTree>
    <p:extLst>
      <p:ext uri="{BB962C8B-B14F-4D97-AF65-F5344CB8AC3E}">
        <p14:creationId xmlns:p14="http://schemas.microsoft.com/office/powerpoint/2010/main" val="1466451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06B84F-15A8-6B45-9E90-34EECD5BA832}"/>
              </a:ext>
            </a:extLst>
          </p:cNvPr>
          <p:cNvSpPr txBox="1"/>
          <p:nvPr/>
        </p:nvSpPr>
        <p:spPr>
          <a:xfrm>
            <a:off x="450032" y="5157192"/>
            <a:ext cx="8208912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提出的预警模型框架已经可以实现电池过压、欠压、过温、一致性差等故障提前预警，预警的准确率较高、且预警提前时间基本达到了天级。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551A6B-68EB-7C49-BBFC-8F563770E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32" y="836495"/>
            <a:ext cx="3921554" cy="1944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C3A647-8ECB-9840-95CE-CA97B5865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64704"/>
            <a:ext cx="4160862" cy="208823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6D7F79-C292-0B48-A359-E61CC4DAF046}"/>
              </a:ext>
            </a:extLst>
          </p:cNvPr>
          <p:cNvSpPr txBox="1"/>
          <p:nvPr/>
        </p:nvSpPr>
        <p:spPr>
          <a:xfrm>
            <a:off x="5940152" y="722836"/>
            <a:ext cx="11521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欠压报警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3AE0F2-8AB1-CC4E-87E3-045ECA4BEF97}"/>
              </a:ext>
            </a:extLst>
          </p:cNvPr>
          <p:cNvSpPr txBox="1"/>
          <p:nvPr/>
        </p:nvSpPr>
        <p:spPr>
          <a:xfrm>
            <a:off x="1563266" y="722836"/>
            <a:ext cx="115212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过温报警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FDDCAE-94CF-7945-BD88-37F8BE203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52362"/>
          <a:stretch/>
        </p:blipFill>
        <p:spPr>
          <a:xfrm>
            <a:off x="4572000" y="2928503"/>
            <a:ext cx="4160862" cy="18663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28EEA3-2F39-EB44-B755-12AC1A2AD6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957" r="51575" b="32221"/>
          <a:stretch/>
        </p:blipFill>
        <p:spPr>
          <a:xfrm>
            <a:off x="450032" y="2927015"/>
            <a:ext cx="3977952" cy="18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47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568" y="404664"/>
            <a:ext cx="74168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数据挖掘实验室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dm.uestc.edu.cn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联系人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：邵俊明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Email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hlinkClick r:id="rId2"/>
              </a:rPr>
              <a:t>junmshao@uestc.edu.cn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电话：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18280096713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6" t="50371" r="14507"/>
          <a:stretch/>
        </p:blipFill>
        <p:spPr>
          <a:xfrm>
            <a:off x="755576" y="2780928"/>
            <a:ext cx="7681707" cy="2866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71800" y="580526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实验室网站：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dm.uestc.edu.cn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8136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587911-07C6-F746-9B92-1C24F593478A}"/>
              </a:ext>
            </a:extLst>
          </p:cNvPr>
          <p:cNvSpPr txBox="1"/>
          <p:nvPr/>
        </p:nvSpPr>
        <p:spPr>
          <a:xfrm>
            <a:off x="2915816" y="2492896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342476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9">
            <a:extLst>
              <a:ext uri="{FF2B5EF4-FFF2-40B4-BE49-F238E27FC236}">
                <a16:creationId xmlns:a16="http://schemas.microsoft.com/office/drawing/2014/main" id="{A230DFD8-4D88-473F-B494-738F85A4B9BE}"/>
              </a:ext>
            </a:extLst>
          </p:cNvPr>
          <p:cNvSpPr/>
          <p:nvPr/>
        </p:nvSpPr>
        <p:spPr>
          <a:xfrm>
            <a:off x="539552" y="567391"/>
            <a:ext cx="7813307" cy="1796411"/>
          </a:xfrm>
          <a:prstGeom prst="roundRect">
            <a:avLst>
              <a:gd name="adj" fmla="val 6451"/>
            </a:avLst>
          </a:prstGeom>
          <a:noFill/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圆角矩形 20">
            <a:extLst>
              <a:ext uri="{FF2B5EF4-FFF2-40B4-BE49-F238E27FC236}">
                <a16:creationId xmlns:a16="http://schemas.microsoft.com/office/drawing/2014/main" id="{B0AFAC56-48D2-419B-9888-0A02F0EDF201}"/>
              </a:ext>
            </a:extLst>
          </p:cNvPr>
          <p:cNvSpPr/>
          <p:nvPr/>
        </p:nvSpPr>
        <p:spPr>
          <a:xfrm>
            <a:off x="531571" y="2743286"/>
            <a:ext cx="7813307" cy="1718062"/>
          </a:xfrm>
          <a:prstGeom prst="roundRect">
            <a:avLst>
              <a:gd name="adj" fmla="val 6280"/>
            </a:avLst>
          </a:prstGeom>
          <a:noFill/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331C2E-411B-4141-B3C9-A19D359F7EB7}"/>
              </a:ext>
            </a:extLst>
          </p:cNvPr>
          <p:cNvSpPr txBox="1"/>
          <p:nvPr/>
        </p:nvSpPr>
        <p:spPr>
          <a:xfrm>
            <a:off x="2232816" y="620688"/>
            <a:ext cx="6083600" cy="168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杨勤丽 教授、博导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B02B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从事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数据挖掘的交叉应用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研究。博士毕业于英国爱丁堡大学，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KDD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TKDE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Water Research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CCF 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会议和一区期刊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上共发表高水平学术论文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40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余篇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，三篇获最佳论文奖。主持了两项国家自然科学基金，科技厅国际合作项目、华为横向等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余项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07BB009-0461-40EC-BB99-CD515502B15C}"/>
              </a:ext>
            </a:extLst>
          </p:cNvPr>
          <p:cNvSpPr txBox="1"/>
          <p:nvPr/>
        </p:nvSpPr>
        <p:spPr>
          <a:xfrm>
            <a:off x="2177938" y="2783453"/>
            <a:ext cx="6054401" cy="167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卢建云  副教授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B02B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数据挖掘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基础研究，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国内外学术刊物及学术会议上发表专业论文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余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篇，主编及参编专业课程教材3本；主研重庆市教委课题1项；主持精品资源在线开放课程1门；获得软件著作权2项。指导学生获得大数据技术与应用专业赛项国赛二等奖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AA50E40-CE57-4DFC-8432-25AB9CE82E60}"/>
              </a:ext>
            </a:extLst>
          </p:cNvPr>
          <p:cNvSpPr txBox="1"/>
          <p:nvPr/>
        </p:nvSpPr>
        <p:spPr>
          <a:xfrm>
            <a:off x="550766" y="1046618"/>
            <a:ext cx="288016" cy="1198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骨干成员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4157F9-2973-41A4-9069-F0FB561EF606}"/>
              </a:ext>
            </a:extLst>
          </p:cNvPr>
          <p:cNvSpPr txBox="1"/>
          <p:nvPr/>
        </p:nvSpPr>
        <p:spPr>
          <a:xfrm>
            <a:off x="542786" y="2998752"/>
            <a:ext cx="288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骨干成员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0" name="Picture 5" descr="https://oacd.cqcet.edu.cn/__local/4/B7/92/573B69850E73EF8F8E6A69C68CC_9B69E2F8_17D7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2" t="43739" r="41793" b="24762"/>
          <a:stretch/>
        </p:blipFill>
        <p:spPr bwMode="auto">
          <a:xfrm>
            <a:off x="917902" y="2885165"/>
            <a:ext cx="1125298" cy="138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63" y="856701"/>
            <a:ext cx="1336580" cy="1388095"/>
          </a:xfrm>
          <a:prstGeom prst="rect">
            <a:avLst/>
          </a:prstGeom>
        </p:spPr>
      </p:pic>
      <p:sp>
        <p:nvSpPr>
          <p:cNvPr id="24" name="圆角矩形 20">
            <a:extLst>
              <a:ext uri="{FF2B5EF4-FFF2-40B4-BE49-F238E27FC236}">
                <a16:creationId xmlns:a16="http://schemas.microsoft.com/office/drawing/2014/main" id="{B0AFAC56-48D2-419B-9888-0A02F0EDF201}"/>
              </a:ext>
            </a:extLst>
          </p:cNvPr>
          <p:cNvSpPr/>
          <p:nvPr/>
        </p:nvSpPr>
        <p:spPr>
          <a:xfrm>
            <a:off x="531571" y="4756985"/>
            <a:ext cx="7813307" cy="1718062"/>
          </a:xfrm>
          <a:prstGeom prst="roundRect">
            <a:avLst>
              <a:gd name="adj" fmla="val 6280"/>
            </a:avLst>
          </a:prstGeom>
          <a:noFill/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07BB009-0461-40EC-BB99-CD515502B15C}"/>
              </a:ext>
            </a:extLst>
          </p:cNvPr>
          <p:cNvSpPr txBox="1"/>
          <p:nvPr/>
        </p:nvSpPr>
        <p:spPr>
          <a:xfrm>
            <a:off x="2259150" y="4875830"/>
            <a:ext cx="6054401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Salah 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Ud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Din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 博士后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B02B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数据流挖掘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相关研究，在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IEEE Trans. Cybernetics, Information Sciences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ACL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等中科院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JCR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一区期刊和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CCF 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顶会上发表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论文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余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篇。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44157F9-2973-41A4-9069-F0FB561EF606}"/>
              </a:ext>
            </a:extLst>
          </p:cNvPr>
          <p:cNvSpPr txBox="1"/>
          <p:nvPr/>
        </p:nvSpPr>
        <p:spPr>
          <a:xfrm>
            <a:off x="542786" y="5012451"/>
            <a:ext cx="288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骨干成员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122" name="Picture 2" descr="https://dm.uestc.edu.cn/wp-content/uploads/photo/phd/Uddin201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71" y="4893028"/>
            <a:ext cx="1319752" cy="131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7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9">
            <a:extLst>
              <a:ext uri="{FF2B5EF4-FFF2-40B4-BE49-F238E27FC236}">
                <a16:creationId xmlns:a16="http://schemas.microsoft.com/office/drawing/2014/main" id="{A230DFD8-4D88-473F-B494-738F85A4B9BE}"/>
              </a:ext>
            </a:extLst>
          </p:cNvPr>
          <p:cNvSpPr/>
          <p:nvPr/>
        </p:nvSpPr>
        <p:spPr>
          <a:xfrm>
            <a:off x="611560" y="2564904"/>
            <a:ext cx="7813307" cy="1796411"/>
          </a:xfrm>
          <a:prstGeom prst="roundRect">
            <a:avLst>
              <a:gd name="adj" fmla="val 6451"/>
            </a:avLst>
          </a:prstGeom>
          <a:noFill/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331C2E-411B-4141-B3C9-A19D359F7EB7}"/>
              </a:ext>
            </a:extLst>
          </p:cNvPr>
          <p:cNvSpPr txBox="1"/>
          <p:nvPr/>
        </p:nvSpPr>
        <p:spPr>
          <a:xfrm>
            <a:off x="2304824" y="2618201"/>
            <a:ext cx="6083600" cy="168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韩葳 博士研究生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B02B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从事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神经网络的可解释性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研究。现于电子科技大学攻读博士学位。国际会议和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SCI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期刊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上发表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多篇论文，其中，以第一作者身份发表一区论文和二区论文各一篇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。参与结项并了一项国家自然科学基金、一项军科委研究项目和多项华为横向项目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A50E40-CE57-4DFC-8432-25AB9CE82E60}"/>
              </a:ext>
            </a:extLst>
          </p:cNvPr>
          <p:cNvSpPr txBox="1"/>
          <p:nvPr/>
        </p:nvSpPr>
        <p:spPr>
          <a:xfrm>
            <a:off x="622774" y="3044131"/>
            <a:ext cx="288016" cy="1198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骨干成员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10" y="2747753"/>
            <a:ext cx="1135691" cy="1386490"/>
          </a:xfrm>
          <a:prstGeom prst="rect">
            <a:avLst/>
          </a:prstGeom>
        </p:spPr>
      </p:pic>
      <p:sp>
        <p:nvSpPr>
          <p:cNvPr id="6" name="圆角矩形 19">
            <a:extLst>
              <a:ext uri="{FF2B5EF4-FFF2-40B4-BE49-F238E27FC236}">
                <a16:creationId xmlns:a16="http://schemas.microsoft.com/office/drawing/2014/main" id="{08695D35-441B-4096-9759-59DF15ECA377}"/>
              </a:ext>
            </a:extLst>
          </p:cNvPr>
          <p:cNvSpPr/>
          <p:nvPr/>
        </p:nvSpPr>
        <p:spPr>
          <a:xfrm>
            <a:off x="610348" y="4609179"/>
            <a:ext cx="7813307" cy="1796411"/>
          </a:xfrm>
          <a:prstGeom prst="roundRect">
            <a:avLst>
              <a:gd name="adj" fmla="val 6451"/>
            </a:avLst>
          </a:prstGeom>
          <a:noFill/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85DF8D45-B9BD-4EB3-9BD6-F6FAFD6C78BD}"/>
              </a:ext>
            </a:extLst>
          </p:cNvPr>
          <p:cNvSpPr txBox="1"/>
          <p:nvPr/>
        </p:nvSpPr>
        <p:spPr>
          <a:xfrm>
            <a:off x="634407" y="4868949"/>
            <a:ext cx="288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骨干成员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45439B-89E9-44A8-AE0F-3751A77830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73" y="4678848"/>
            <a:ext cx="1106505" cy="1580530"/>
          </a:xfrm>
          <a:prstGeom prst="rect">
            <a:avLst/>
          </a:prstGeom>
        </p:spPr>
      </p:pic>
      <p:sp>
        <p:nvSpPr>
          <p:cNvPr id="9" name="文本框 15">
            <a:extLst>
              <a:ext uri="{FF2B5EF4-FFF2-40B4-BE49-F238E27FC236}">
                <a16:creationId xmlns:a16="http://schemas.microsoft.com/office/drawing/2014/main" id="{4F85047A-740F-495F-8AEE-6D1097F78C2F}"/>
              </a:ext>
            </a:extLst>
          </p:cNvPr>
          <p:cNvSpPr txBox="1"/>
          <p:nvPr/>
        </p:nvSpPr>
        <p:spPr>
          <a:xfrm>
            <a:off x="2311594" y="4629411"/>
            <a:ext cx="6054401" cy="167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于忠靖  博士研究生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B02B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从事数据挖掘算法研究，特别关注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图挖掘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领域。在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Information Sciences, ICDM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IJCAI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等国际权威期刊或会议发表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余篇高水平研究成果；参与华为等多项横向项目；在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年获得国家留学基金委奖学金并赴德国慕尼黑大学留学一年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</a:p>
        </p:txBody>
      </p:sp>
      <p:sp>
        <p:nvSpPr>
          <p:cNvPr id="10" name="圆角矩形 19">
            <a:extLst>
              <a:ext uri="{FF2B5EF4-FFF2-40B4-BE49-F238E27FC236}">
                <a16:creationId xmlns:a16="http://schemas.microsoft.com/office/drawing/2014/main" id="{A230DFD8-4D88-473F-B494-738F85A4B9BE}"/>
              </a:ext>
            </a:extLst>
          </p:cNvPr>
          <p:cNvSpPr/>
          <p:nvPr/>
        </p:nvSpPr>
        <p:spPr>
          <a:xfrm>
            <a:off x="683568" y="485478"/>
            <a:ext cx="7813307" cy="1796411"/>
          </a:xfrm>
          <a:prstGeom prst="roundRect">
            <a:avLst>
              <a:gd name="adj" fmla="val 6451"/>
            </a:avLst>
          </a:prstGeom>
          <a:noFill/>
          <a:ln w="28575" cap="flat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331C2E-411B-4141-B3C9-A19D359F7EB7}"/>
              </a:ext>
            </a:extLst>
          </p:cNvPr>
          <p:cNvSpPr txBox="1"/>
          <p:nvPr/>
        </p:nvSpPr>
        <p:spPr>
          <a:xfrm>
            <a:off x="2376832" y="538775"/>
            <a:ext cx="6083600" cy="1658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02B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张众 博士研究生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B02B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从事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自然语言处理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、数据挖掘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基础研究及其相关应用研究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。在国际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期刊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及学术会议上发表论文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余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篇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，曾获数据挖掘国际会议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DASFAA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最佳论文奖。参与多项国家自然科学基金、国家重点研发计划项目。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AA50E40-CE57-4DFC-8432-25AB9CE82E60}"/>
              </a:ext>
            </a:extLst>
          </p:cNvPr>
          <p:cNvSpPr txBox="1"/>
          <p:nvPr/>
        </p:nvSpPr>
        <p:spPr>
          <a:xfrm>
            <a:off x="694782" y="964705"/>
            <a:ext cx="288016" cy="1198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骨干成员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749E1AD-F0B3-8F4F-BC99-4C914C146E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0"/>
          <a:stretch/>
        </p:blipFill>
        <p:spPr>
          <a:xfrm>
            <a:off x="1117855" y="727778"/>
            <a:ext cx="1222534" cy="143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92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EC5E1FE5-DA34-554D-A535-BE2314122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035888"/>
            <a:ext cx="8424936" cy="541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ct val="700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2010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年论文在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ICDM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研讨会上获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“最佳论文奖” 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ct val="700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2010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年论文被美国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IGI Global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国际出版社评为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“最佳论文奖” 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ct val="700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2011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年获得慕尼黑大学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“最高荣誉” 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博士学位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ct val="700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2012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年获得德国著名的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洪堡基金，成为洪堡学者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ct val="700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2014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年入选校百人计划</a:t>
            </a:r>
          </a:p>
          <a:p>
            <a:pPr>
              <a:spcAft>
                <a:spcPct val="700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2015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年入选“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四川省千人计划”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ct val="700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2018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年获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教育部霍英东基金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ct val="700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2019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年论文在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DASFAA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获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最佳论文奖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ct val="700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2019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年论文在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《Big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Mining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Analytics》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期刊获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最佳论文奖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Aft>
                <a:spcPct val="70000"/>
              </a:spcAft>
              <a:buFont typeface="Wingdings" panose="05000000000000000000" pitchFamily="2" charset="2"/>
              <a:buChar char="u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年获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四川省科技进步二等奖</a:t>
            </a:r>
            <a:endParaRPr lang="en-US" altLang="zh-CN" sz="20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Group 28">
            <a:extLst>
              <a:ext uri="{FF2B5EF4-FFF2-40B4-BE49-F238E27FC236}">
                <a16:creationId xmlns:a16="http://schemas.microsoft.com/office/drawing/2014/main" id="{40A5F7C8-9E7C-BC4F-B09B-974F00FEA708}"/>
              </a:ext>
            </a:extLst>
          </p:cNvPr>
          <p:cNvGrpSpPr>
            <a:grpSpLocks/>
          </p:cNvGrpSpPr>
          <p:nvPr/>
        </p:nvGrpSpPr>
        <p:grpSpPr bwMode="auto">
          <a:xfrm>
            <a:off x="467544" y="548680"/>
            <a:ext cx="2087563" cy="547688"/>
            <a:chOff x="204" y="755"/>
            <a:chExt cx="1315" cy="345"/>
          </a:xfrm>
        </p:grpSpPr>
        <p:sp>
          <p:nvSpPr>
            <p:cNvPr id="6" name="Text Box 3">
              <a:extLst>
                <a:ext uri="{FF2B5EF4-FFF2-40B4-BE49-F238E27FC236}">
                  <a16:creationId xmlns:a16="http://schemas.microsoft.com/office/drawing/2014/main" id="{C0A0A9B2-0746-184D-A220-98CC614DC7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755"/>
              <a:ext cx="13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lang="zh-CN" altLang="en-US" sz="2800" b="1" dirty="0">
                  <a:solidFill>
                    <a:srgbClr val="0B02BF"/>
                  </a:solidFill>
                  <a:latin typeface="Goudy Stout" panose="0202090407030B020401" pitchFamily="18" charset="0"/>
                  <a:ea typeface="华文中宋" panose="02010600040101010101" pitchFamily="2" charset="-122"/>
                </a:rPr>
                <a:t>荣誉和奖励</a:t>
              </a:r>
            </a:p>
          </p:txBody>
        </p:sp>
        <p:sp>
          <p:nvSpPr>
            <p:cNvPr id="7" name="Line 25">
              <a:extLst>
                <a:ext uri="{FF2B5EF4-FFF2-40B4-BE49-F238E27FC236}">
                  <a16:creationId xmlns:a16="http://schemas.microsoft.com/office/drawing/2014/main" id="{DDCBB3A0-C5BA-5448-BBA2-F4769282B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" y="1100"/>
              <a:ext cx="1179" cy="0"/>
            </a:xfrm>
            <a:prstGeom prst="line">
              <a:avLst/>
            </a:prstGeom>
            <a:noFill/>
            <a:ln w="50800">
              <a:solidFill>
                <a:srgbClr val="0B02BF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061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>
            <a:extLst>
              <a:ext uri="{FF2B5EF4-FFF2-40B4-BE49-F238E27FC236}">
                <a16:creationId xmlns:a16="http://schemas.microsoft.com/office/drawing/2014/main" id="{43FB27AD-1D79-5D4E-8B24-B038D2F95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429132"/>
            <a:ext cx="307363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zh-CN" altLang="en-US" sz="2800" b="1" dirty="0">
                <a:solidFill>
                  <a:srgbClr val="0B02B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3F8C8D-45BB-5642-BE6F-27F9BD9BCDA7}"/>
              </a:ext>
            </a:extLst>
          </p:cNvPr>
          <p:cNvSpPr/>
          <p:nvPr/>
        </p:nvSpPr>
        <p:spPr>
          <a:xfrm>
            <a:off x="539552" y="1131561"/>
            <a:ext cx="8546244" cy="4640277"/>
          </a:xfrm>
          <a:prstGeom prst="rect">
            <a:avLst/>
          </a:prstGeom>
          <a:ln>
            <a:noFill/>
          </a:ln>
        </p:spPr>
        <p:txBody>
          <a:bodyPr wrap="square" tIns="144000" rIns="252000" bIns="10800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特征提取与预测技术，军科委重点项目，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390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万，课题负责人。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分布式机器学习技术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军委装备预研项目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296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万，项目负责人。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u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异常检测与预测技术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，国家重点研发计划，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611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万，课题负责人。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u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复杂演化场景下数据流可靠性学习研究，自科基金面上，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万，负责人。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u"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基于同步的复杂网络挖掘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德国洪堡基金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70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项目负责人</a:t>
            </a: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u"/>
            </a:pPr>
            <a:r>
              <a:rPr lang="zh-CN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大数据结构与关系的度量与简约计算，自科基金重点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360</a:t>
            </a:r>
            <a:r>
              <a:rPr lang="zh-CN" altLang="zh-CN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万，主研。</a:t>
            </a:r>
            <a:endParaRPr lang="en-US" altLang="zh-CN" sz="16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u"/>
            </a:pPr>
            <a:r>
              <a:rPr lang="zh-CN" altLang="en-US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大规模网络挖掘的关键技术及应用研究，省杰出青年科技人才项目，</a:t>
            </a:r>
            <a:r>
              <a:rPr lang="en-US" altLang="zh-CN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万，负责人</a:t>
            </a:r>
            <a:endParaRPr lang="en-US" altLang="zh-CN" sz="16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u"/>
            </a:pPr>
            <a:r>
              <a:rPr lang="zh-CN" altLang="en-US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智能推荐系统，四川电信，</a:t>
            </a:r>
            <a:r>
              <a:rPr lang="en-US" altLang="zh-CN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92.7</a:t>
            </a:r>
            <a:r>
              <a:rPr lang="zh-CN" altLang="en-US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万，负责人</a:t>
            </a:r>
            <a:endParaRPr lang="en-US" altLang="zh-CN" sz="16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u"/>
            </a:pPr>
            <a:r>
              <a:rPr lang="zh-CN" altLang="en-US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华为锂电</a:t>
            </a:r>
            <a:r>
              <a:rPr lang="en-US" altLang="zh-CN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项目，华为技术有限公司，</a:t>
            </a:r>
            <a:r>
              <a:rPr lang="en-US" altLang="zh-CN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515</a:t>
            </a:r>
            <a:r>
              <a:rPr lang="zh-CN" altLang="en-US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万，负责人</a:t>
            </a:r>
            <a:endParaRPr lang="en-US" altLang="zh-CN" sz="16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u"/>
            </a:pPr>
            <a:r>
              <a:rPr lang="zh-CN" altLang="en-US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基于机器学习的器件建模和补偿技术合作项目，华为技术有限公司，</a:t>
            </a:r>
            <a:r>
              <a:rPr lang="en-US" altLang="zh-CN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151.5</a:t>
            </a:r>
            <a:r>
              <a:rPr lang="zh-CN" altLang="en-US" sz="16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万，负责人</a:t>
            </a:r>
            <a:endParaRPr lang="zh-CN" altLang="zh-CN" sz="1600" kern="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3EE60373-3383-7442-B458-5844A906A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6939" y="952352"/>
            <a:ext cx="2330885" cy="0"/>
          </a:xfrm>
          <a:prstGeom prst="line">
            <a:avLst/>
          </a:prstGeom>
          <a:noFill/>
          <a:ln w="50800">
            <a:solidFill>
              <a:srgbClr val="0B02BF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3244F2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43808" y="595104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具有主持重点重大人工智能项目经验</a:t>
            </a:r>
          </a:p>
        </p:txBody>
      </p:sp>
    </p:spTree>
    <p:extLst>
      <p:ext uri="{BB962C8B-B14F-4D97-AF65-F5344CB8AC3E}">
        <p14:creationId xmlns:p14="http://schemas.microsoft.com/office/powerpoint/2010/main" val="2819353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660206-6449-2B46-A394-AAF5948EE75D}"/>
              </a:ext>
            </a:extLst>
          </p:cNvPr>
          <p:cNvSpPr txBox="1"/>
          <p:nvPr/>
        </p:nvSpPr>
        <p:spPr>
          <a:xfrm>
            <a:off x="1187624" y="1340768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kumimoji="1" lang="zh-CN" altLang="en-US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32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1" lang="zh-CN" altLang="en-US" sz="3600" b="1" dirty="0">
                <a:solidFill>
                  <a:srgbClr val="0B02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代表性工作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8C908AC-F600-8848-AFC9-7F35C096F05D}"/>
              </a:ext>
            </a:extLst>
          </p:cNvPr>
          <p:cNvSpPr txBox="1"/>
          <p:nvPr/>
        </p:nvSpPr>
        <p:spPr>
          <a:xfrm>
            <a:off x="1403648" y="2420888"/>
            <a:ext cx="5149080" cy="256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AutoNum type="arabicPeriod"/>
              <a:defRPr/>
            </a:pPr>
            <a:r>
              <a:rPr lang="zh-CN" altLang="en-US" sz="2400" b="1" dirty="0">
                <a:solidFill>
                  <a:srgbClr val="0B02BF"/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遥感图像挖掘研究</a:t>
            </a:r>
            <a:endParaRPr lang="en-US" altLang="zh-CN" sz="2400" b="1" dirty="0">
              <a:solidFill>
                <a:srgbClr val="0B02BF"/>
              </a:solidFill>
              <a:latin typeface="Calibri" panose="020F0502020204030204" pitchFamily="34" charset="0"/>
              <a:ea typeface="华文中宋" panose="02010600040101010101" pitchFamily="2" charset="-122"/>
            </a:endParaRPr>
          </a:p>
          <a:p>
            <a:pPr marL="457200" lvl="0" indent="-457200" eaLnBrk="0" hangingPunct="0">
              <a:lnSpc>
                <a:spcPct val="110000"/>
              </a:lnSpc>
              <a:spcAft>
                <a:spcPct val="30000"/>
              </a:spcAft>
              <a:buAutoNum type="arabicPeriod"/>
              <a:defRPr/>
            </a:pPr>
            <a:r>
              <a:rPr lang="zh-CN" altLang="en-US" sz="2400" b="1" dirty="0">
                <a:solidFill>
                  <a:srgbClr val="0B02BF"/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同步聚类研究</a:t>
            </a:r>
            <a:endParaRPr lang="en-US" altLang="zh-CN" sz="2400" b="1" dirty="0">
              <a:solidFill>
                <a:srgbClr val="0B02BF"/>
              </a:solidFill>
              <a:latin typeface="Calibri" panose="020F0502020204030204" pitchFamily="34" charset="0"/>
              <a:ea typeface="华文中宋" panose="02010600040101010101" pitchFamily="2" charset="-122"/>
            </a:endParaRPr>
          </a:p>
          <a:p>
            <a:pPr marL="457200" lvl="0" indent="-457200" eaLnBrk="0" hangingPunct="0">
              <a:lnSpc>
                <a:spcPct val="110000"/>
              </a:lnSpc>
              <a:spcAft>
                <a:spcPct val="30000"/>
              </a:spcAft>
              <a:buAutoNum type="arabicPeriod"/>
              <a:defRPr/>
            </a:pPr>
            <a:r>
              <a:rPr lang="zh-CN" altLang="en-US" sz="2400" b="1" dirty="0">
                <a:solidFill>
                  <a:srgbClr val="0B02BF"/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数据流挖掘研究</a:t>
            </a:r>
            <a:endParaRPr lang="en-US" altLang="zh-CN" sz="2400" b="1" dirty="0">
              <a:solidFill>
                <a:srgbClr val="0B02BF"/>
              </a:solidFill>
              <a:latin typeface="Calibri" panose="020F0502020204030204" pitchFamily="34" charset="0"/>
              <a:ea typeface="华文中宋" panose="02010600040101010101" pitchFamily="2" charset="-122"/>
            </a:endParaRPr>
          </a:p>
          <a:p>
            <a:pPr marL="457200" lvl="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AutoNum type="arabicPeriod"/>
              <a:defRPr/>
            </a:pPr>
            <a:r>
              <a:rPr lang="zh-CN" altLang="en-US" sz="2400" b="1" dirty="0">
                <a:solidFill>
                  <a:srgbClr val="0B02BF"/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网络数据挖掘研究</a:t>
            </a:r>
            <a:endParaRPr lang="en-US" altLang="zh-CN" sz="2400" b="1" dirty="0">
              <a:solidFill>
                <a:srgbClr val="0B02BF"/>
              </a:solidFill>
              <a:latin typeface="Calibri" panose="020F0502020204030204" pitchFamily="34" charset="0"/>
              <a:ea typeface="华文中宋" panose="02010600040101010101" pitchFamily="2" charset="-122"/>
            </a:endParaRPr>
          </a:p>
          <a:p>
            <a:pPr marL="457200" lvl="0" indent="-4572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30000"/>
              </a:spcAft>
              <a:buAutoNum type="arabicPeriod"/>
              <a:defRPr/>
            </a:pPr>
            <a:r>
              <a:rPr lang="zh-CN" altLang="en-US" sz="2400" b="1" dirty="0">
                <a:solidFill>
                  <a:srgbClr val="0B02BF"/>
                </a:solidFill>
                <a:latin typeface="Calibri" panose="020F0502020204030204" pitchFamily="34" charset="0"/>
                <a:ea typeface="华文中宋" panose="02010600040101010101" pitchFamily="2" charset="-122"/>
              </a:rPr>
              <a:t>时空数据挖掘研究</a:t>
            </a:r>
            <a:endParaRPr lang="en-US" altLang="zh-CN" sz="2400" b="1" dirty="0">
              <a:solidFill>
                <a:srgbClr val="0B02BF"/>
              </a:solidFill>
              <a:latin typeface="Calibri" panose="020F0502020204030204" pitchFamily="34" charset="0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0184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2_都市">
  <a:themeElements>
    <a:clrScheme name="12_都市 1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FFFFFF"/>
      </a:accent3>
      <a:accent4>
        <a:srgbClr val="000000"/>
      </a:accent4>
      <a:accent5>
        <a:srgbClr val="B3B3C4"/>
      </a:accent5>
      <a:accent6>
        <a:srgbClr val="3C7379"/>
      </a:accent6>
      <a:hlink>
        <a:srgbClr val="67AFBD"/>
      </a:hlink>
      <a:folHlink>
        <a:srgbClr val="C2A874"/>
      </a:folHlink>
    </a:clrScheme>
    <a:fontScheme name="12_都市">
      <a:majorFont>
        <a:latin typeface="Trebuchet MS"/>
        <a:ea typeface="宋体"/>
        <a:cs typeface=""/>
      </a:majorFont>
      <a:minorFont>
        <a:latin typeface="Georgi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5000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5000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2_都市 1">
        <a:dk1>
          <a:srgbClr val="000000"/>
        </a:dk1>
        <a:lt1>
          <a:srgbClr val="FFFFFF"/>
        </a:lt1>
        <a:dk2>
          <a:srgbClr val="424456"/>
        </a:dk2>
        <a:lt2>
          <a:srgbClr val="DEDEDE"/>
        </a:lt2>
        <a:accent1>
          <a:srgbClr val="53548A"/>
        </a:accent1>
        <a:accent2>
          <a:srgbClr val="438086"/>
        </a:accent2>
        <a:accent3>
          <a:srgbClr val="FFFFFF"/>
        </a:accent3>
        <a:accent4>
          <a:srgbClr val="000000"/>
        </a:accent4>
        <a:accent5>
          <a:srgbClr val="B3B3C4"/>
        </a:accent5>
        <a:accent6>
          <a:srgbClr val="3C7379"/>
        </a:accent6>
        <a:hlink>
          <a:srgbClr val="67AFBD"/>
        </a:hlink>
        <a:folHlink>
          <a:srgbClr val="C2A87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3_都市">
  <a:themeElements>
    <a:clrScheme name="13_都市 1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FFFFFF"/>
      </a:accent3>
      <a:accent4>
        <a:srgbClr val="000000"/>
      </a:accent4>
      <a:accent5>
        <a:srgbClr val="B3B3C4"/>
      </a:accent5>
      <a:accent6>
        <a:srgbClr val="3C7379"/>
      </a:accent6>
      <a:hlink>
        <a:srgbClr val="67AFBD"/>
      </a:hlink>
      <a:folHlink>
        <a:srgbClr val="C2A874"/>
      </a:folHlink>
    </a:clrScheme>
    <a:fontScheme name="13_都市">
      <a:majorFont>
        <a:latin typeface="Trebuchet MS"/>
        <a:ea typeface="宋体"/>
        <a:cs typeface=""/>
      </a:majorFont>
      <a:minorFont>
        <a:latin typeface="Georgi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5000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5000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3_都市 1">
        <a:dk1>
          <a:srgbClr val="000000"/>
        </a:dk1>
        <a:lt1>
          <a:srgbClr val="FFFFFF"/>
        </a:lt1>
        <a:dk2>
          <a:srgbClr val="424456"/>
        </a:dk2>
        <a:lt2>
          <a:srgbClr val="DEDEDE"/>
        </a:lt2>
        <a:accent1>
          <a:srgbClr val="53548A"/>
        </a:accent1>
        <a:accent2>
          <a:srgbClr val="438086"/>
        </a:accent2>
        <a:accent3>
          <a:srgbClr val="FFFFFF"/>
        </a:accent3>
        <a:accent4>
          <a:srgbClr val="000000"/>
        </a:accent4>
        <a:accent5>
          <a:srgbClr val="B3B3C4"/>
        </a:accent5>
        <a:accent6>
          <a:srgbClr val="3C7379"/>
        </a:accent6>
        <a:hlink>
          <a:srgbClr val="67AFBD"/>
        </a:hlink>
        <a:folHlink>
          <a:srgbClr val="C2A87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40372</TotalTime>
  <Words>6455</Words>
  <Application>Microsoft Office PowerPoint</Application>
  <PresentationFormat>On-screen Show (4:3)</PresentationFormat>
  <Paragraphs>571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48</vt:i4>
      </vt:variant>
    </vt:vector>
  </HeadingPairs>
  <TitlesOfParts>
    <vt:vector size="82" baseType="lpstr">
      <vt:lpstr>方正姚体</vt:lpstr>
      <vt:lpstr>华文中宋</vt:lpstr>
      <vt:lpstr>Trebuchet MS</vt:lpstr>
      <vt:lpstr>Microsoft YaHei</vt:lpstr>
      <vt:lpstr>Calibri</vt:lpstr>
      <vt:lpstr>Arial Narrow</vt:lpstr>
      <vt:lpstr>楷体</vt:lpstr>
      <vt:lpstr>Goudy Stout</vt:lpstr>
      <vt:lpstr>仿宋_GB2312</vt:lpstr>
      <vt:lpstr>MS UI Gothic</vt:lpstr>
      <vt:lpstr>Microsoft YaHei</vt:lpstr>
      <vt:lpstr>Georgia</vt:lpstr>
      <vt:lpstr>Wingdings</vt:lpstr>
      <vt:lpstr>Britannic Bold</vt:lpstr>
      <vt:lpstr>Gulim</vt:lpstr>
      <vt:lpstr>Lantinghei SC Demibold</vt:lpstr>
      <vt:lpstr>Calibri Light</vt:lpstr>
      <vt:lpstr>Wingdings 2</vt:lpstr>
      <vt:lpstr>Palatino Linotype</vt:lpstr>
      <vt:lpstr>黑体</vt:lpstr>
      <vt:lpstr>华文中宋</vt:lpstr>
      <vt:lpstr>宋体</vt:lpstr>
      <vt:lpstr>Times New Roman</vt:lpstr>
      <vt:lpstr>Heiti SC Medium</vt:lpstr>
      <vt:lpstr>Arial</vt:lpstr>
      <vt:lpstr>Roboto</vt:lpstr>
      <vt:lpstr>Verdana</vt:lpstr>
      <vt:lpstr>Aparajita</vt:lpstr>
      <vt:lpstr>12_都市</vt:lpstr>
      <vt:lpstr>13_都市</vt:lpstr>
      <vt:lpstr>Office 主题</vt:lpstr>
      <vt:lpstr>自定义设计方案</vt:lpstr>
      <vt:lpstr>1_自定义设计方案</vt:lpstr>
      <vt:lpstr>都市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中国石油大学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Junming Shao</dc:creator>
  <cp:lastModifiedBy>Windows User</cp:lastModifiedBy>
  <cp:revision>707</cp:revision>
  <cp:lastPrinted>2020-06-03T02:11:38Z</cp:lastPrinted>
  <dcterms:created xsi:type="dcterms:W3CDTF">2011-08-03T14:07:52Z</dcterms:created>
  <dcterms:modified xsi:type="dcterms:W3CDTF">2022-03-10T08:05:20Z</dcterms:modified>
</cp:coreProperties>
</file>